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Noto Serif Bengali ExtraCondensed Bold" panose="020B0604020202020204" charset="0"/>
      <p:regular r:id="rId26"/>
    </p:embeddedFont>
    <p:embeddedFont>
      <p:font typeface="Poppins" panose="020B0604020202020204" charset="0"/>
      <p:regular r:id="rId27"/>
    </p:embeddedFont>
    <p:embeddedFont>
      <p:font typeface="Futura Bold" panose="020B0604020202020204" charset="0"/>
      <p:regular r:id="rId28"/>
    </p:embeddedFont>
    <p:embeddedFont>
      <p:font typeface="Noto Serif Bengali Condensed" panose="020B0604020202020204" charset="0"/>
      <p:regular r:id="rId29"/>
    </p:embeddedFont>
    <p:embeddedFont>
      <p:font typeface="Futura" panose="020B0604020202020204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Noto Serif Bengali Condensed Bold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294C38-6D84-4BBF-9A85-3D8847CE4FD5}" v="27" dt="2025-05-15T16:05:05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8" d="100"/>
          <a:sy n="28" d="100"/>
        </p:scale>
        <p:origin x="9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la Batista" userId="de8acbf9a2cc832b" providerId="LiveId" clId="{E8294C38-6D84-4BBF-9A85-3D8847CE4FD5}"/>
    <pc:docChg chg="custSel modSld">
      <pc:chgData name="Isabella Batista" userId="de8acbf9a2cc832b" providerId="LiveId" clId="{E8294C38-6D84-4BBF-9A85-3D8847CE4FD5}" dt="2025-05-15T16:11:32.860" v="161" actId="14100"/>
      <pc:docMkLst>
        <pc:docMk/>
      </pc:docMkLst>
      <pc:sldChg chg="modSp mod">
        <pc:chgData name="Isabella Batista" userId="de8acbf9a2cc832b" providerId="LiveId" clId="{E8294C38-6D84-4BBF-9A85-3D8847CE4FD5}" dt="2025-05-15T16:06:12.537" v="118" actId="14100"/>
        <pc:sldMkLst>
          <pc:docMk/>
          <pc:sldMk cId="0" sldId="256"/>
        </pc:sldMkLst>
        <pc:spChg chg="mod">
          <ac:chgData name="Isabella Batista" userId="de8acbf9a2cc832b" providerId="LiveId" clId="{E8294C38-6D84-4BBF-9A85-3D8847CE4FD5}" dt="2025-05-15T16:06:12.537" v="118" actId="14100"/>
          <ac:spMkLst>
            <pc:docMk/>
            <pc:sldMk cId="0" sldId="256"/>
            <ac:spMk id="23" creationId="{00000000-0000-0000-0000-000000000000}"/>
          </ac:spMkLst>
        </pc:spChg>
      </pc:sldChg>
      <pc:sldChg chg="modSp mod">
        <pc:chgData name="Isabella Batista" userId="de8acbf9a2cc832b" providerId="LiveId" clId="{E8294C38-6D84-4BBF-9A85-3D8847CE4FD5}" dt="2025-05-15T16:06:18.809" v="119" actId="14100"/>
        <pc:sldMkLst>
          <pc:docMk/>
          <pc:sldMk cId="0" sldId="259"/>
        </pc:sldMkLst>
        <pc:spChg chg="mod">
          <ac:chgData name="Isabella Batista" userId="de8acbf9a2cc832b" providerId="LiveId" clId="{E8294C38-6D84-4BBF-9A85-3D8847CE4FD5}" dt="2025-05-15T16:06:18.809" v="119" actId="14100"/>
          <ac:spMkLst>
            <pc:docMk/>
            <pc:sldMk cId="0" sldId="259"/>
            <ac:spMk id="22" creationId="{00000000-0000-0000-0000-000000000000}"/>
          </ac:spMkLst>
        </pc:spChg>
      </pc:sldChg>
      <pc:sldChg chg="addSp delSp modSp mod">
        <pc:chgData name="Isabella Batista" userId="de8acbf9a2cc832b" providerId="LiveId" clId="{E8294C38-6D84-4BBF-9A85-3D8847CE4FD5}" dt="2025-05-15T16:09:16.135" v="142" actId="1076"/>
        <pc:sldMkLst>
          <pc:docMk/>
          <pc:sldMk cId="0" sldId="261"/>
        </pc:sldMkLst>
        <pc:spChg chg="del">
          <ac:chgData name="Isabella Batista" userId="de8acbf9a2cc832b" providerId="LiveId" clId="{E8294C38-6D84-4BBF-9A85-3D8847CE4FD5}" dt="2025-05-15T16:07:56.686" v="121" actId="478"/>
          <ac:spMkLst>
            <pc:docMk/>
            <pc:sldMk cId="0" sldId="261"/>
            <ac:spMk id="21" creationId="{00000000-0000-0000-0000-000000000000}"/>
          </ac:spMkLst>
        </pc:spChg>
        <pc:spChg chg="del mod">
          <ac:chgData name="Isabella Batista" userId="de8acbf9a2cc832b" providerId="LiveId" clId="{E8294C38-6D84-4BBF-9A85-3D8847CE4FD5}" dt="2025-05-15T16:07:56.686" v="121" actId="478"/>
          <ac:spMkLst>
            <pc:docMk/>
            <pc:sldMk cId="0" sldId="261"/>
            <ac:spMk id="25" creationId="{00000000-0000-0000-0000-000000000000}"/>
          </ac:spMkLst>
        </pc:spChg>
        <pc:spChg chg="del">
          <ac:chgData name="Isabella Batista" userId="de8acbf9a2cc832b" providerId="LiveId" clId="{E8294C38-6D84-4BBF-9A85-3D8847CE4FD5}" dt="2025-05-15T16:07:56.686" v="121" actId="478"/>
          <ac:spMkLst>
            <pc:docMk/>
            <pc:sldMk cId="0" sldId="261"/>
            <ac:spMk id="29" creationId="{00000000-0000-0000-0000-000000000000}"/>
          </ac:spMkLst>
        </pc:spChg>
        <pc:spChg chg="del">
          <ac:chgData name="Isabella Batista" userId="de8acbf9a2cc832b" providerId="LiveId" clId="{E8294C38-6D84-4BBF-9A85-3D8847CE4FD5}" dt="2025-05-15T16:08:20.989" v="130" actId="478"/>
          <ac:spMkLst>
            <pc:docMk/>
            <pc:sldMk cId="0" sldId="261"/>
            <ac:spMk id="30" creationId="{00000000-0000-0000-0000-000000000000}"/>
          </ac:spMkLst>
        </pc:spChg>
        <pc:spChg chg="del">
          <ac:chgData name="Isabella Batista" userId="de8acbf9a2cc832b" providerId="LiveId" clId="{E8294C38-6D84-4BBF-9A85-3D8847CE4FD5}" dt="2025-05-15T16:07:56.686" v="121" actId="478"/>
          <ac:spMkLst>
            <pc:docMk/>
            <pc:sldMk cId="0" sldId="261"/>
            <ac:spMk id="34" creationId="{00000000-0000-0000-0000-000000000000}"/>
          </ac:spMkLst>
        </pc:spChg>
        <pc:spChg chg="del">
          <ac:chgData name="Isabella Batista" userId="de8acbf9a2cc832b" providerId="LiveId" clId="{E8294C38-6D84-4BBF-9A85-3D8847CE4FD5}" dt="2025-05-15T16:07:56.686" v="121" actId="478"/>
          <ac:spMkLst>
            <pc:docMk/>
            <pc:sldMk cId="0" sldId="261"/>
            <ac:spMk id="35" creationId="{00000000-0000-0000-0000-000000000000}"/>
          </ac:spMkLst>
        </pc:spChg>
        <pc:spChg chg="del">
          <ac:chgData name="Isabella Batista" userId="de8acbf9a2cc832b" providerId="LiveId" clId="{E8294C38-6D84-4BBF-9A85-3D8847CE4FD5}" dt="2025-05-15T16:08:17.337" v="128" actId="478"/>
          <ac:spMkLst>
            <pc:docMk/>
            <pc:sldMk cId="0" sldId="261"/>
            <ac:spMk id="36" creationId="{00000000-0000-0000-0000-000000000000}"/>
          </ac:spMkLst>
        </pc:spChg>
        <pc:spChg chg="del">
          <ac:chgData name="Isabella Batista" userId="de8acbf9a2cc832b" providerId="LiveId" clId="{E8294C38-6D84-4BBF-9A85-3D8847CE4FD5}" dt="2025-05-15T16:07:56.686" v="121" actId="478"/>
          <ac:spMkLst>
            <pc:docMk/>
            <pc:sldMk cId="0" sldId="261"/>
            <ac:spMk id="40" creationId="{00000000-0000-0000-0000-000000000000}"/>
          </ac:spMkLst>
        </pc:spChg>
        <pc:spChg chg="del mod">
          <ac:chgData name="Isabella Batista" userId="de8acbf9a2cc832b" providerId="LiveId" clId="{E8294C38-6D84-4BBF-9A85-3D8847CE4FD5}" dt="2025-05-15T16:08:12.771" v="126" actId="478"/>
          <ac:spMkLst>
            <pc:docMk/>
            <pc:sldMk cId="0" sldId="261"/>
            <ac:spMk id="44" creationId="{00000000-0000-0000-0000-000000000000}"/>
          </ac:spMkLst>
        </pc:spChg>
        <pc:spChg chg="del">
          <ac:chgData name="Isabella Batista" userId="de8acbf9a2cc832b" providerId="LiveId" clId="{E8294C38-6D84-4BBF-9A85-3D8847CE4FD5}" dt="2025-05-15T16:07:56.686" v="121" actId="478"/>
          <ac:spMkLst>
            <pc:docMk/>
            <pc:sldMk cId="0" sldId="261"/>
            <ac:spMk id="48" creationId="{00000000-0000-0000-0000-000000000000}"/>
          </ac:spMkLst>
        </pc:spChg>
        <pc:spChg chg="del">
          <ac:chgData name="Isabella Batista" userId="de8acbf9a2cc832b" providerId="LiveId" clId="{E8294C38-6D84-4BBF-9A85-3D8847CE4FD5}" dt="2025-05-15T16:07:59.869" v="122" actId="478"/>
          <ac:spMkLst>
            <pc:docMk/>
            <pc:sldMk cId="0" sldId="261"/>
            <ac:spMk id="52" creationId="{00000000-0000-0000-0000-000000000000}"/>
          </ac:spMkLst>
        </pc:spChg>
        <pc:spChg chg="del">
          <ac:chgData name="Isabella Batista" userId="de8acbf9a2cc832b" providerId="LiveId" clId="{E8294C38-6D84-4BBF-9A85-3D8847CE4FD5}" dt="2025-05-15T16:08:06.145" v="124" actId="478"/>
          <ac:spMkLst>
            <pc:docMk/>
            <pc:sldMk cId="0" sldId="261"/>
            <ac:spMk id="53" creationId="{00000000-0000-0000-0000-000000000000}"/>
          </ac:spMkLst>
        </pc:spChg>
        <pc:spChg chg="del">
          <ac:chgData name="Isabella Batista" userId="de8acbf9a2cc832b" providerId="LiveId" clId="{E8294C38-6D84-4BBF-9A85-3D8847CE4FD5}" dt="2025-05-15T16:07:56.686" v="121" actId="478"/>
          <ac:spMkLst>
            <pc:docMk/>
            <pc:sldMk cId="0" sldId="261"/>
            <ac:spMk id="54" creationId="{00000000-0000-0000-0000-000000000000}"/>
          </ac:spMkLst>
        </pc:spChg>
        <pc:grpChg chg="del">
          <ac:chgData name="Isabella Batista" userId="de8acbf9a2cc832b" providerId="LiveId" clId="{E8294C38-6D84-4BBF-9A85-3D8847CE4FD5}" dt="2025-05-15T16:08:03.635" v="123" actId="478"/>
          <ac:grpSpMkLst>
            <pc:docMk/>
            <pc:sldMk cId="0" sldId="261"/>
            <ac:grpSpMk id="22" creationId="{00000000-0000-0000-0000-000000000000}"/>
          </ac:grpSpMkLst>
        </pc:grpChg>
        <pc:grpChg chg="del">
          <ac:chgData name="Isabella Batista" userId="de8acbf9a2cc832b" providerId="LiveId" clId="{E8294C38-6D84-4BBF-9A85-3D8847CE4FD5}" dt="2025-05-15T16:07:59.869" v="122" actId="478"/>
          <ac:grpSpMkLst>
            <pc:docMk/>
            <pc:sldMk cId="0" sldId="261"/>
            <ac:grpSpMk id="26" creationId="{00000000-0000-0000-0000-000000000000}"/>
          </ac:grpSpMkLst>
        </pc:grpChg>
        <pc:grpChg chg="del">
          <ac:chgData name="Isabella Batista" userId="de8acbf9a2cc832b" providerId="LiveId" clId="{E8294C38-6D84-4BBF-9A85-3D8847CE4FD5}" dt="2025-05-15T16:08:19.041" v="129" actId="478"/>
          <ac:grpSpMkLst>
            <pc:docMk/>
            <pc:sldMk cId="0" sldId="261"/>
            <ac:grpSpMk id="31" creationId="{00000000-0000-0000-0000-000000000000}"/>
          </ac:grpSpMkLst>
        </pc:grpChg>
        <pc:grpChg chg="del">
          <ac:chgData name="Isabella Batista" userId="de8acbf9a2cc832b" providerId="LiveId" clId="{E8294C38-6D84-4BBF-9A85-3D8847CE4FD5}" dt="2025-05-15T16:08:06.145" v="124" actId="478"/>
          <ac:grpSpMkLst>
            <pc:docMk/>
            <pc:sldMk cId="0" sldId="261"/>
            <ac:grpSpMk id="37" creationId="{00000000-0000-0000-0000-000000000000}"/>
          </ac:grpSpMkLst>
        </pc:grpChg>
        <pc:grpChg chg="del">
          <ac:chgData name="Isabella Batista" userId="de8acbf9a2cc832b" providerId="LiveId" clId="{E8294C38-6D84-4BBF-9A85-3D8847CE4FD5}" dt="2025-05-15T16:08:14.633" v="127" actId="478"/>
          <ac:grpSpMkLst>
            <pc:docMk/>
            <pc:sldMk cId="0" sldId="261"/>
            <ac:grpSpMk id="41" creationId="{00000000-0000-0000-0000-000000000000}"/>
          </ac:grpSpMkLst>
        </pc:grpChg>
        <pc:grpChg chg="del">
          <ac:chgData name="Isabella Batista" userId="de8acbf9a2cc832b" providerId="LiveId" clId="{E8294C38-6D84-4BBF-9A85-3D8847CE4FD5}" dt="2025-05-15T16:07:56.686" v="121" actId="478"/>
          <ac:grpSpMkLst>
            <pc:docMk/>
            <pc:sldMk cId="0" sldId="261"/>
            <ac:grpSpMk id="45" creationId="{00000000-0000-0000-0000-000000000000}"/>
          </ac:grpSpMkLst>
        </pc:grpChg>
        <pc:grpChg chg="del">
          <ac:chgData name="Isabella Batista" userId="de8acbf9a2cc832b" providerId="LiveId" clId="{E8294C38-6D84-4BBF-9A85-3D8847CE4FD5}" dt="2025-05-15T16:07:59.869" v="122" actId="478"/>
          <ac:grpSpMkLst>
            <pc:docMk/>
            <pc:sldMk cId="0" sldId="261"/>
            <ac:grpSpMk id="49" creationId="{00000000-0000-0000-0000-000000000000}"/>
          </ac:grpSpMkLst>
        </pc:grpChg>
        <pc:picChg chg="add mod ord modCrop">
          <ac:chgData name="Isabella Batista" userId="de8acbf9a2cc832b" providerId="LiveId" clId="{E8294C38-6D84-4BBF-9A85-3D8847CE4FD5}" dt="2025-05-15T16:09:16.135" v="142" actId="1076"/>
          <ac:picMkLst>
            <pc:docMk/>
            <pc:sldMk cId="0" sldId="261"/>
            <ac:picMk id="56" creationId="{16D9FEB7-DE2D-964E-29F9-59B842928FB7}"/>
          </ac:picMkLst>
        </pc:picChg>
      </pc:sldChg>
      <pc:sldChg chg="modSp mod">
        <pc:chgData name="Isabella Batista" userId="de8acbf9a2cc832b" providerId="LiveId" clId="{E8294C38-6D84-4BBF-9A85-3D8847CE4FD5}" dt="2025-05-15T16:09:53.192" v="145" actId="207"/>
        <pc:sldMkLst>
          <pc:docMk/>
          <pc:sldMk cId="0" sldId="267"/>
        </pc:sldMkLst>
        <pc:spChg chg="mod">
          <ac:chgData name="Isabella Batista" userId="de8acbf9a2cc832b" providerId="LiveId" clId="{E8294C38-6D84-4BBF-9A85-3D8847CE4FD5}" dt="2025-05-15T16:09:42.901" v="143" actId="27107"/>
          <ac:spMkLst>
            <pc:docMk/>
            <pc:sldMk cId="0" sldId="267"/>
            <ac:spMk id="23" creationId="{00000000-0000-0000-0000-000000000000}"/>
          </ac:spMkLst>
        </pc:spChg>
        <pc:spChg chg="mod">
          <ac:chgData name="Isabella Batista" userId="de8acbf9a2cc832b" providerId="LiveId" clId="{E8294C38-6D84-4BBF-9A85-3D8847CE4FD5}" dt="2025-05-15T16:09:53.192" v="145" actId="207"/>
          <ac:spMkLst>
            <pc:docMk/>
            <pc:sldMk cId="0" sldId="267"/>
            <ac:spMk id="24" creationId="{00000000-0000-0000-0000-000000000000}"/>
          </ac:spMkLst>
        </pc:spChg>
      </pc:sldChg>
      <pc:sldChg chg="modSp mod">
        <pc:chgData name="Isabella Batista" userId="de8acbf9a2cc832b" providerId="LiveId" clId="{E8294C38-6D84-4BBF-9A85-3D8847CE4FD5}" dt="2025-05-15T16:10:02.523" v="147" actId="207"/>
        <pc:sldMkLst>
          <pc:docMk/>
          <pc:sldMk cId="0" sldId="268"/>
        </pc:sldMkLst>
        <pc:spChg chg="mod">
          <ac:chgData name="Isabella Batista" userId="de8acbf9a2cc832b" providerId="LiveId" clId="{E8294C38-6D84-4BBF-9A85-3D8847CE4FD5}" dt="2025-05-15T16:10:02.523" v="147" actId="207"/>
          <ac:spMkLst>
            <pc:docMk/>
            <pc:sldMk cId="0" sldId="268"/>
            <ac:spMk id="34" creationId="{00000000-0000-0000-0000-000000000000}"/>
          </ac:spMkLst>
        </pc:spChg>
      </pc:sldChg>
      <pc:sldChg chg="addSp delSp modSp mod">
        <pc:chgData name="Isabella Batista" userId="de8acbf9a2cc832b" providerId="LiveId" clId="{E8294C38-6D84-4BBF-9A85-3D8847CE4FD5}" dt="2025-05-15T16:01:11.990" v="33" actId="1076"/>
        <pc:sldMkLst>
          <pc:docMk/>
          <pc:sldMk cId="0" sldId="270"/>
        </pc:sldMkLst>
        <pc:spChg chg="add mod">
          <ac:chgData name="Isabella Batista" userId="de8acbf9a2cc832b" providerId="LiveId" clId="{E8294C38-6D84-4BBF-9A85-3D8847CE4FD5}" dt="2025-05-15T16:00:13.056" v="17" actId="14100"/>
          <ac:spMkLst>
            <pc:docMk/>
            <pc:sldMk cId="0" sldId="270"/>
            <ac:spMk id="19" creationId="{C51CD9F9-CFCF-B3ED-0B81-57F7660A78E6}"/>
          </ac:spMkLst>
        </pc:spChg>
        <pc:graphicFrameChg chg="del mod">
          <ac:chgData name="Isabella Batista" userId="de8acbf9a2cc832b" providerId="LiveId" clId="{E8294C38-6D84-4BBF-9A85-3D8847CE4FD5}" dt="2025-05-15T15:59:23.543" v="14" actId="478"/>
          <ac:graphicFrameMkLst>
            <pc:docMk/>
            <pc:sldMk cId="0" sldId="270"/>
            <ac:graphicFrameMk id="15" creationId="{00000000-0000-0000-0000-000000000000}"/>
          </ac:graphicFrameMkLst>
        </pc:graphicFrameChg>
        <pc:graphicFrameChg chg="add mod modGraphic">
          <ac:chgData name="Isabella Batista" userId="de8acbf9a2cc832b" providerId="LiveId" clId="{E8294C38-6D84-4BBF-9A85-3D8847CE4FD5}" dt="2025-05-15T16:01:11.990" v="33" actId="1076"/>
          <ac:graphicFrameMkLst>
            <pc:docMk/>
            <pc:sldMk cId="0" sldId="270"/>
            <ac:graphicFrameMk id="18" creationId="{3AFF0E47-1045-5B29-C310-9A2DF0A6F122}"/>
          </ac:graphicFrameMkLst>
        </pc:graphicFrameChg>
        <pc:picChg chg="add del mod">
          <ac:chgData name="Isabella Batista" userId="de8acbf9a2cc832b" providerId="LiveId" clId="{E8294C38-6D84-4BBF-9A85-3D8847CE4FD5}" dt="2025-05-15T14:53:23.119" v="3" actId="478"/>
          <ac:picMkLst>
            <pc:docMk/>
            <pc:sldMk cId="0" sldId="270"/>
            <ac:picMk id="16" creationId="{C74D4FCE-7442-F9D8-C6DE-A3EE26EA8606}"/>
          </ac:picMkLst>
        </pc:picChg>
        <pc:picChg chg="add del mod">
          <ac:chgData name="Isabella Batista" userId="de8acbf9a2cc832b" providerId="LiveId" clId="{E8294C38-6D84-4BBF-9A85-3D8847CE4FD5}" dt="2025-05-15T14:53:48.278" v="9" actId="478"/>
          <ac:picMkLst>
            <pc:docMk/>
            <pc:sldMk cId="0" sldId="270"/>
            <ac:picMk id="17" creationId="{0FB514A3-8BD8-80FF-3F36-3C197F08C891}"/>
          </ac:picMkLst>
        </pc:picChg>
      </pc:sldChg>
      <pc:sldChg chg="addSp delSp modSp mod">
        <pc:chgData name="Isabella Batista" userId="de8acbf9a2cc832b" providerId="LiveId" clId="{E8294C38-6D84-4BBF-9A85-3D8847CE4FD5}" dt="2025-05-15T16:02:19.357" v="49" actId="122"/>
        <pc:sldMkLst>
          <pc:docMk/>
          <pc:sldMk cId="0" sldId="271"/>
        </pc:sldMkLst>
        <pc:spChg chg="add mod">
          <ac:chgData name="Isabella Batista" userId="de8acbf9a2cc832b" providerId="LiveId" clId="{E8294C38-6D84-4BBF-9A85-3D8847CE4FD5}" dt="2025-05-15T16:01:55.435" v="37" actId="255"/>
          <ac:spMkLst>
            <pc:docMk/>
            <pc:sldMk cId="0" sldId="271"/>
            <ac:spMk id="17" creationId="{91F00E36-E0F4-11A8-A291-E0541DD682E4}"/>
          </ac:spMkLst>
        </pc:spChg>
        <pc:graphicFrameChg chg="del">
          <ac:chgData name="Isabella Batista" userId="de8acbf9a2cc832b" providerId="LiveId" clId="{E8294C38-6D84-4BBF-9A85-3D8847CE4FD5}" dt="2025-05-15T16:01:29.943" v="34" actId="478"/>
          <ac:graphicFrameMkLst>
            <pc:docMk/>
            <pc:sldMk cId="0" sldId="271"/>
            <ac:graphicFrameMk id="15" creationId="{00000000-0000-0000-0000-000000000000}"/>
          </ac:graphicFrameMkLst>
        </pc:graphicFrameChg>
        <pc:graphicFrameChg chg="add mod modGraphic">
          <ac:chgData name="Isabella Batista" userId="de8acbf9a2cc832b" providerId="LiveId" clId="{E8294C38-6D84-4BBF-9A85-3D8847CE4FD5}" dt="2025-05-15T16:02:19.357" v="49" actId="122"/>
          <ac:graphicFrameMkLst>
            <pc:docMk/>
            <pc:sldMk cId="0" sldId="271"/>
            <ac:graphicFrameMk id="16" creationId="{571EEC25-8B80-922A-6D02-6ED5EB60D86A}"/>
          </ac:graphicFrameMkLst>
        </pc:graphicFrameChg>
      </pc:sldChg>
      <pc:sldChg chg="addSp delSp modSp mod">
        <pc:chgData name="Isabella Batista" userId="de8acbf9a2cc832b" providerId="LiveId" clId="{E8294C38-6D84-4BBF-9A85-3D8847CE4FD5}" dt="2025-05-15T16:04:44.631" v="96" actId="404"/>
        <pc:sldMkLst>
          <pc:docMk/>
          <pc:sldMk cId="0" sldId="272"/>
        </pc:sldMkLst>
        <pc:spChg chg="mod">
          <ac:chgData name="Isabella Batista" userId="de8acbf9a2cc832b" providerId="LiveId" clId="{E8294C38-6D84-4BBF-9A85-3D8847CE4FD5}" dt="2025-05-15T16:04:44.631" v="96" actId="404"/>
          <ac:spMkLst>
            <pc:docMk/>
            <pc:sldMk cId="0" sldId="272"/>
            <ac:spMk id="14" creationId="{00000000-0000-0000-0000-000000000000}"/>
          </ac:spMkLst>
        </pc:spChg>
        <pc:spChg chg="add mod">
          <ac:chgData name="Isabella Batista" userId="de8acbf9a2cc832b" providerId="LiveId" clId="{E8294C38-6D84-4BBF-9A85-3D8847CE4FD5}" dt="2025-05-15T16:02:36.428" v="52" actId="1076"/>
          <ac:spMkLst>
            <pc:docMk/>
            <pc:sldMk cId="0" sldId="272"/>
            <ac:spMk id="17" creationId="{253089D2-ABC3-AAA3-DD00-472CB7B13998}"/>
          </ac:spMkLst>
        </pc:spChg>
        <pc:graphicFrameChg chg="del">
          <ac:chgData name="Isabella Batista" userId="de8acbf9a2cc832b" providerId="LiveId" clId="{E8294C38-6D84-4BBF-9A85-3D8847CE4FD5}" dt="2025-05-15T16:02:24.311" v="50" actId="478"/>
          <ac:graphicFrameMkLst>
            <pc:docMk/>
            <pc:sldMk cId="0" sldId="272"/>
            <ac:graphicFrameMk id="15" creationId="{00000000-0000-0000-0000-000000000000}"/>
          </ac:graphicFrameMkLst>
        </pc:graphicFrameChg>
        <pc:graphicFrameChg chg="add mod modGraphic">
          <ac:chgData name="Isabella Batista" userId="de8acbf9a2cc832b" providerId="LiveId" clId="{E8294C38-6D84-4BBF-9A85-3D8847CE4FD5}" dt="2025-05-15T16:02:59.709" v="64" actId="1076"/>
          <ac:graphicFrameMkLst>
            <pc:docMk/>
            <pc:sldMk cId="0" sldId="272"/>
            <ac:graphicFrameMk id="16" creationId="{733EEE57-1726-3162-A6D2-9FC127DB0B03}"/>
          </ac:graphicFrameMkLst>
        </pc:graphicFrameChg>
      </pc:sldChg>
      <pc:sldChg chg="addSp delSp modSp mod">
        <pc:chgData name="Isabella Batista" userId="de8acbf9a2cc832b" providerId="LiveId" clId="{E8294C38-6D84-4BBF-9A85-3D8847CE4FD5}" dt="2025-05-15T16:04:39.225" v="95" actId="1076"/>
        <pc:sldMkLst>
          <pc:docMk/>
          <pc:sldMk cId="0" sldId="273"/>
        </pc:sldMkLst>
        <pc:spChg chg="mod">
          <ac:chgData name="Isabella Batista" userId="de8acbf9a2cc832b" providerId="LiveId" clId="{E8294C38-6D84-4BBF-9A85-3D8847CE4FD5}" dt="2025-05-15T16:04:39.225" v="95" actId="1076"/>
          <ac:spMkLst>
            <pc:docMk/>
            <pc:sldMk cId="0" sldId="273"/>
            <ac:spMk id="14" creationId="{00000000-0000-0000-0000-000000000000}"/>
          </ac:spMkLst>
        </pc:spChg>
        <pc:spChg chg="add mod">
          <ac:chgData name="Isabella Batista" userId="de8acbf9a2cc832b" providerId="LiveId" clId="{E8294C38-6D84-4BBF-9A85-3D8847CE4FD5}" dt="2025-05-15T16:03:22.656" v="70" actId="403"/>
          <ac:spMkLst>
            <pc:docMk/>
            <pc:sldMk cId="0" sldId="273"/>
            <ac:spMk id="17" creationId="{30939122-D90F-5CC1-2E92-062BD034C98C}"/>
          </ac:spMkLst>
        </pc:spChg>
        <pc:graphicFrameChg chg="del">
          <ac:chgData name="Isabella Batista" userId="de8acbf9a2cc832b" providerId="LiveId" clId="{E8294C38-6D84-4BBF-9A85-3D8847CE4FD5}" dt="2025-05-15T16:03:11.227" v="65" actId="478"/>
          <ac:graphicFrameMkLst>
            <pc:docMk/>
            <pc:sldMk cId="0" sldId="273"/>
            <ac:graphicFrameMk id="15" creationId="{00000000-0000-0000-0000-000000000000}"/>
          </ac:graphicFrameMkLst>
        </pc:graphicFrameChg>
        <pc:graphicFrameChg chg="add mod modGraphic">
          <ac:chgData name="Isabella Batista" userId="de8acbf9a2cc832b" providerId="LiveId" clId="{E8294C38-6D84-4BBF-9A85-3D8847CE4FD5}" dt="2025-05-15T16:03:51.380" v="81" actId="1076"/>
          <ac:graphicFrameMkLst>
            <pc:docMk/>
            <pc:sldMk cId="0" sldId="273"/>
            <ac:graphicFrameMk id="16" creationId="{85883950-ADEE-7C8E-17AD-AA09F5C7317A}"/>
          </ac:graphicFrameMkLst>
        </pc:graphicFrameChg>
      </pc:sldChg>
      <pc:sldChg chg="modSp mod">
        <pc:chgData name="Isabella Batista" userId="de8acbf9a2cc832b" providerId="LiveId" clId="{E8294C38-6D84-4BBF-9A85-3D8847CE4FD5}" dt="2025-05-15T16:11:32.860" v="161" actId="14100"/>
        <pc:sldMkLst>
          <pc:docMk/>
          <pc:sldMk cId="0" sldId="274"/>
        </pc:sldMkLst>
        <pc:spChg chg="mod">
          <ac:chgData name="Isabella Batista" userId="de8acbf9a2cc832b" providerId="LiveId" clId="{E8294C38-6D84-4BBF-9A85-3D8847CE4FD5}" dt="2025-05-15T16:11:32.860" v="161" actId="14100"/>
          <ac:spMkLst>
            <pc:docMk/>
            <pc:sldMk cId="0" sldId="274"/>
            <ac:spMk id="22" creationId="{00000000-0000-0000-0000-000000000000}"/>
          </ac:spMkLst>
        </pc:spChg>
      </pc:sldChg>
      <pc:sldChg chg="addSp delSp modSp mod">
        <pc:chgData name="Isabella Batista" userId="de8acbf9a2cc832b" providerId="LiveId" clId="{E8294C38-6D84-4BBF-9A85-3D8847CE4FD5}" dt="2025-05-15T16:11:14.251" v="159" actId="122"/>
        <pc:sldMkLst>
          <pc:docMk/>
          <pc:sldMk cId="0" sldId="277"/>
        </pc:sldMkLst>
        <pc:spChg chg="add mod">
          <ac:chgData name="Isabella Batista" userId="de8acbf9a2cc832b" providerId="LiveId" clId="{E8294C38-6D84-4BBF-9A85-3D8847CE4FD5}" dt="2025-05-15T16:05:05.939" v="103" actId="403"/>
          <ac:spMkLst>
            <pc:docMk/>
            <pc:sldMk cId="0" sldId="277"/>
            <ac:spMk id="17" creationId="{450BDEC1-3833-A3D2-59AD-5A978CAECBCA}"/>
          </ac:spMkLst>
        </pc:spChg>
        <pc:graphicFrameChg chg="del">
          <ac:chgData name="Isabella Batista" userId="de8acbf9a2cc832b" providerId="LiveId" clId="{E8294C38-6D84-4BBF-9A85-3D8847CE4FD5}" dt="2025-05-15T16:04:50.412" v="97" actId="478"/>
          <ac:graphicFrameMkLst>
            <pc:docMk/>
            <pc:sldMk cId="0" sldId="277"/>
            <ac:graphicFrameMk id="14" creationId="{00000000-0000-0000-0000-000000000000}"/>
          </ac:graphicFrameMkLst>
        </pc:graphicFrameChg>
        <pc:graphicFrameChg chg="add mod modGraphic">
          <ac:chgData name="Isabella Batista" userId="de8acbf9a2cc832b" providerId="LiveId" clId="{E8294C38-6D84-4BBF-9A85-3D8847CE4FD5}" dt="2025-05-15T16:11:14.251" v="159" actId="122"/>
          <ac:graphicFrameMkLst>
            <pc:docMk/>
            <pc:sldMk cId="0" sldId="277"/>
            <ac:graphicFrameMk id="16" creationId="{7483E111-8B90-FC03-A4B5-BF0D5209AFA3}"/>
          </ac:graphicFrameMkLst>
        </pc:graphicFrameChg>
      </pc:sldChg>
      <pc:sldChg chg="modSp mod">
        <pc:chgData name="Isabella Batista" userId="de8acbf9a2cc832b" providerId="LiveId" clId="{E8294C38-6D84-4BBF-9A85-3D8847CE4FD5}" dt="2025-05-15T16:11:24.012" v="160" actId="14100"/>
        <pc:sldMkLst>
          <pc:docMk/>
          <pc:sldMk cId="0" sldId="278"/>
        </pc:sldMkLst>
        <pc:spChg chg="mod">
          <ac:chgData name="Isabella Batista" userId="de8acbf9a2cc832b" providerId="LiveId" clId="{E8294C38-6D84-4BBF-9A85-3D8847CE4FD5}" dt="2025-05-15T16:11:24.012" v="160" actId="14100"/>
          <ac:spMkLst>
            <pc:docMk/>
            <pc:sldMk cId="0" sldId="278"/>
            <ac:spMk id="2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22.05.2025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tirar variação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Colocar valores para o lado esquerdo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8.sv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goprev.ms.gov.b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goprev.ms.gov.br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8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62358">
            <a:off x="15014260" y="-1715637"/>
            <a:ext cx="2448600" cy="12910410"/>
            <a:chOff x="0" y="0"/>
            <a:chExt cx="644899" cy="3400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4899" cy="3400273"/>
            </a:xfrm>
            <a:custGeom>
              <a:avLst/>
              <a:gdLst/>
              <a:ahLst/>
              <a:cxnLst/>
              <a:rect l="l" t="t" r="r" b="b"/>
              <a:pathLst>
                <a:path w="644899" h="3400273">
                  <a:moveTo>
                    <a:pt x="0" y="0"/>
                  </a:moveTo>
                  <a:lnTo>
                    <a:pt x="644899" y="0"/>
                  </a:lnTo>
                  <a:lnTo>
                    <a:pt x="644899" y="3400273"/>
                  </a:lnTo>
                  <a:lnTo>
                    <a:pt x="0" y="3400273"/>
                  </a:lnTo>
                  <a:close/>
                </a:path>
              </a:pathLst>
            </a:custGeom>
            <a:solidFill>
              <a:srgbClr val="69B0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44899" cy="3438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862358">
            <a:off x="15166660" y="-1563237"/>
            <a:ext cx="2448600" cy="12910410"/>
            <a:chOff x="0" y="0"/>
            <a:chExt cx="644899" cy="34002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4899" cy="3400273"/>
            </a:xfrm>
            <a:custGeom>
              <a:avLst/>
              <a:gdLst/>
              <a:ahLst/>
              <a:cxnLst/>
              <a:rect l="l" t="t" r="r" b="b"/>
              <a:pathLst>
                <a:path w="644899" h="3400273">
                  <a:moveTo>
                    <a:pt x="0" y="0"/>
                  </a:moveTo>
                  <a:lnTo>
                    <a:pt x="644899" y="0"/>
                  </a:lnTo>
                  <a:lnTo>
                    <a:pt x="644899" y="3400273"/>
                  </a:lnTo>
                  <a:lnTo>
                    <a:pt x="0" y="3400273"/>
                  </a:lnTo>
                  <a:close/>
                </a:path>
              </a:pathLst>
            </a:custGeom>
            <a:solidFill>
              <a:srgbClr val="69B0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644899" cy="3438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862358">
            <a:off x="15309746" y="-3417475"/>
            <a:ext cx="519935" cy="6955615"/>
            <a:chOff x="0" y="0"/>
            <a:chExt cx="136938" cy="18319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6938" cy="1831932"/>
            </a:xfrm>
            <a:custGeom>
              <a:avLst/>
              <a:gdLst/>
              <a:ahLst/>
              <a:cxnLst/>
              <a:rect l="l" t="t" r="r" b="b"/>
              <a:pathLst>
                <a:path w="136938" h="1831932">
                  <a:moveTo>
                    <a:pt x="0" y="0"/>
                  </a:moveTo>
                  <a:lnTo>
                    <a:pt x="136938" y="0"/>
                  </a:lnTo>
                  <a:lnTo>
                    <a:pt x="136938" y="1831932"/>
                  </a:lnTo>
                  <a:lnTo>
                    <a:pt x="0" y="1831932"/>
                  </a:lnTo>
                  <a:close/>
                </a:path>
              </a:pathLst>
            </a:custGeom>
            <a:solidFill>
              <a:srgbClr val="69B0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36938" cy="1870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862358">
            <a:off x="18515884" y="6042962"/>
            <a:ext cx="473105" cy="12910410"/>
            <a:chOff x="0" y="0"/>
            <a:chExt cx="124604" cy="340027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4604" cy="3400273"/>
            </a:xfrm>
            <a:custGeom>
              <a:avLst/>
              <a:gdLst/>
              <a:ahLst/>
              <a:cxnLst/>
              <a:rect l="l" t="t" r="r" b="b"/>
              <a:pathLst>
                <a:path w="124604" h="3400273">
                  <a:moveTo>
                    <a:pt x="0" y="0"/>
                  </a:moveTo>
                  <a:lnTo>
                    <a:pt x="124604" y="0"/>
                  </a:lnTo>
                  <a:lnTo>
                    <a:pt x="124604" y="3400273"/>
                  </a:lnTo>
                  <a:lnTo>
                    <a:pt x="0" y="3400273"/>
                  </a:lnTo>
                  <a:close/>
                </a:path>
              </a:pathLst>
            </a:custGeom>
            <a:solidFill>
              <a:srgbClr val="69B0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24604" cy="3438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88246" y="4061809"/>
            <a:ext cx="12504297" cy="1231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30"/>
              </a:lnSpc>
            </a:pPr>
            <a:r>
              <a:rPr lang="en-US" sz="9323" b="1" spc="-298">
                <a:solidFill>
                  <a:srgbClr val="071032"/>
                </a:solidFill>
                <a:latin typeface="Noto Serif Bengali ExtraCondensed Bold"/>
                <a:ea typeface="Noto Serif Bengali ExtraCondensed Bold"/>
                <a:cs typeface="Noto Serif Bengali ExtraCondensed Bold"/>
                <a:sym typeface="Noto Serif Bengali ExtraCondensed Bold"/>
              </a:rPr>
              <a:t>Prestação de Contas Anual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88246" y="5467768"/>
            <a:ext cx="12230064" cy="1526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055"/>
              </a:lnSpc>
              <a:spcBef>
                <a:spcPct val="0"/>
              </a:spcBef>
            </a:pPr>
            <a:r>
              <a:rPr lang="en-US" sz="2896">
                <a:solidFill>
                  <a:srgbClr val="071032"/>
                </a:solidFill>
                <a:latin typeface="Noto Serif Bengali Condensed"/>
                <a:ea typeface="Noto Serif Bengali Condensed"/>
                <a:cs typeface="Noto Serif Bengali Condensed"/>
                <a:sym typeface="Noto Serif Bengali Condensed"/>
              </a:rPr>
              <a:t>Apresentação da Prestação de Contas do Exercício de 2024, incluindo os resultados da Gestão dos investimentos, Avaliação Atuarial e Governança Corporativa</a:t>
            </a:r>
          </a:p>
        </p:txBody>
      </p:sp>
      <p:grpSp>
        <p:nvGrpSpPr>
          <p:cNvPr id="16" name="Group 16"/>
          <p:cNvGrpSpPr/>
          <p:nvPr/>
        </p:nvGrpSpPr>
        <p:grpSpPr>
          <a:xfrm rot="-1862358">
            <a:off x="416508" y="8035221"/>
            <a:ext cx="1369750" cy="6955615"/>
            <a:chOff x="0" y="0"/>
            <a:chExt cx="360757" cy="183193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0757" cy="1831932"/>
            </a:xfrm>
            <a:custGeom>
              <a:avLst/>
              <a:gdLst/>
              <a:ahLst/>
              <a:cxnLst/>
              <a:rect l="l" t="t" r="r" b="b"/>
              <a:pathLst>
                <a:path w="360757" h="1831932">
                  <a:moveTo>
                    <a:pt x="0" y="0"/>
                  </a:moveTo>
                  <a:lnTo>
                    <a:pt x="360757" y="0"/>
                  </a:lnTo>
                  <a:lnTo>
                    <a:pt x="360757" y="1831932"/>
                  </a:lnTo>
                  <a:lnTo>
                    <a:pt x="0" y="1831932"/>
                  </a:lnTo>
                  <a:close/>
                </a:path>
              </a:pathLst>
            </a:custGeom>
            <a:solidFill>
              <a:srgbClr val="69B0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360757" cy="1870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7006698" y="215799"/>
            <a:ext cx="1158014" cy="812901"/>
          </a:xfrm>
          <a:custGeom>
            <a:avLst/>
            <a:gdLst/>
            <a:ahLst/>
            <a:cxnLst/>
            <a:rect l="l" t="t" r="r" b="b"/>
            <a:pathLst>
              <a:path w="1158014" h="812901">
                <a:moveTo>
                  <a:pt x="0" y="0"/>
                </a:moveTo>
                <a:lnTo>
                  <a:pt x="1158014" y="0"/>
                </a:lnTo>
                <a:lnTo>
                  <a:pt x="1158014" y="812901"/>
                </a:lnTo>
                <a:lnTo>
                  <a:pt x="0" y="812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10" r="-432271" b="-32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2004601" y="9442321"/>
            <a:ext cx="611348" cy="611348"/>
          </a:xfrm>
          <a:custGeom>
            <a:avLst/>
            <a:gdLst/>
            <a:ahLst/>
            <a:cxnLst/>
            <a:rect l="l" t="t" r="r" b="b"/>
            <a:pathLst>
              <a:path w="611348" h="611348">
                <a:moveTo>
                  <a:pt x="0" y="0"/>
                </a:moveTo>
                <a:lnTo>
                  <a:pt x="611347" y="0"/>
                </a:lnTo>
                <a:lnTo>
                  <a:pt x="611347" y="611347"/>
                </a:lnTo>
                <a:lnTo>
                  <a:pt x="0" y="6113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6428469" y="9442321"/>
            <a:ext cx="617911" cy="617911"/>
          </a:xfrm>
          <a:custGeom>
            <a:avLst/>
            <a:gdLst/>
            <a:ahLst/>
            <a:cxnLst/>
            <a:rect l="l" t="t" r="r" b="b"/>
            <a:pathLst>
              <a:path w="617911" h="617911">
                <a:moveTo>
                  <a:pt x="0" y="0"/>
                </a:moveTo>
                <a:lnTo>
                  <a:pt x="617910" y="0"/>
                </a:lnTo>
                <a:lnTo>
                  <a:pt x="617910" y="617910"/>
                </a:lnTo>
                <a:lnTo>
                  <a:pt x="0" y="6179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1238190" y="9442321"/>
            <a:ext cx="617911" cy="617911"/>
          </a:xfrm>
          <a:custGeom>
            <a:avLst/>
            <a:gdLst/>
            <a:ahLst/>
            <a:cxnLst/>
            <a:rect l="l" t="t" r="r" b="b"/>
            <a:pathLst>
              <a:path w="617911" h="617911">
                <a:moveTo>
                  <a:pt x="0" y="0"/>
                </a:moveTo>
                <a:lnTo>
                  <a:pt x="617911" y="0"/>
                </a:lnTo>
                <a:lnTo>
                  <a:pt x="617911" y="617910"/>
                </a:lnTo>
                <a:lnTo>
                  <a:pt x="0" y="617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2826954" y="9539876"/>
            <a:ext cx="2086354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177"/>
              </a:lnSpc>
              <a:spcBef>
                <a:spcPct val="0"/>
              </a:spcBef>
            </a:pPr>
            <a:r>
              <a:rPr lang="en-US" sz="2269" dirty="0">
                <a:solidFill>
                  <a:srgbClr val="2F351C"/>
                </a:solidFill>
                <a:latin typeface="Noto Serif Bengali Condensed"/>
                <a:ea typeface="Noto Serif Bengali Condensed"/>
                <a:cs typeface="Noto Serif Bengali Condensed"/>
                <a:sym typeface="Noto Serif Bengali Condensed"/>
              </a:rPr>
              <a:t>(67) 3295-1707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046379" y="9534646"/>
            <a:ext cx="2381457" cy="376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77"/>
              </a:lnSpc>
              <a:spcBef>
                <a:spcPct val="0"/>
              </a:spcBef>
            </a:pPr>
            <a:r>
              <a:rPr lang="en-US" sz="2269" u="none" strike="noStrike">
                <a:solidFill>
                  <a:srgbClr val="2F351C"/>
                </a:solidFill>
                <a:latin typeface="Noto Serif Bengali Condensed"/>
                <a:ea typeface="Noto Serif Bengali Condensed"/>
                <a:cs typeface="Noto Serif Bengali Condensed"/>
                <a:sym typeface="Noto Serif Bengali Condensed"/>
              </a:rPr>
              <a:t>sgoprev.ms.gov.br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937865" y="9543157"/>
            <a:ext cx="3631849" cy="378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77"/>
              </a:lnSpc>
              <a:spcBef>
                <a:spcPct val="0"/>
              </a:spcBef>
            </a:pPr>
            <a:r>
              <a:rPr lang="en-US" sz="2269">
                <a:solidFill>
                  <a:srgbClr val="2F351C"/>
                </a:solidFill>
                <a:latin typeface="Noto Serif Bengali Condensed"/>
                <a:ea typeface="Noto Serif Bengali Condensed"/>
                <a:cs typeface="Noto Serif Bengali Condensed"/>
                <a:sym typeface="Noto Serif Bengali Condensed"/>
              </a:rPr>
              <a:t>sgoprev@saogabriel.ms.gov.br</a:t>
            </a:r>
          </a:p>
        </p:txBody>
      </p:sp>
      <p:grpSp>
        <p:nvGrpSpPr>
          <p:cNvPr id="26" name="Group 26"/>
          <p:cNvGrpSpPr/>
          <p:nvPr/>
        </p:nvGrpSpPr>
        <p:grpSpPr>
          <a:xfrm rot="-1862358">
            <a:off x="-1312730" y="-819785"/>
            <a:ext cx="3720802" cy="1839553"/>
            <a:chOff x="0" y="0"/>
            <a:chExt cx="979964" cy="48449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79964" cy="484491"/>
            </a:xfrm>
            <a:custGeom>
              <a:avLst/>
              <a:gdLst/>
              <a:ahLst/>
              <a:cxnLst/>
              <a:rect l="l" t="t" r="r" b="b"/>
              <a:pathLst>
                <a:path w="979964" h="484491">
                  <a:moveTo>
                    <a:pt x="0" y="0"/>
                  </a:moveTo>
                  <a:lnTo>
                    <a:pt x="979964" y="0"/>
                  </a:lnTo>
                  <a:lnTo>
                    <a:pt x="979964" y="484491"/>
                  </a:lnTo>
                  <a:lnTo>
                    <a:pt x="0" y="484491"/>
                  </a:lnTo>
                  <a:close/>
                </a:path>
              </a:pathLst>
            </a:custGeom>
            <a:solidFill>
              <a:srgbClr val="69B0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979964" cy="522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62358">
            <a:off x="416508" y="8035221"/>
            <a:ext cx="1369750" cy="6955615"/>
            <a:chOff x="0" y="0"/>
            <a:chExt cx="360757" cy="18319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0757" cy="1831932"/>
            </a:xfrm>
            <a:custGeom>
              <a:avLst/>
              <a:gdLst/>
              <a:ahLst/>
              <a:cxnLst/>
              <a:rect l="l" t="t" r="r" b="b"/>
              <a:pathLst>
                <a:path w="360757" h="1831932">
                  <a:moveTo>
                    <a:pt x="0" y="0"/>
                  </a:moveTo>
                  <a:lnTo>
                    <a:pt x="360757" y="0"/>
                  </a:lnTo>
                  <a:lnTo>
                    <a:pt x="360757" y="1831932"/>
                  </a:lnTo>
                  <a:lnTo>
                    <a:pt x="0" y="1831932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0757" cy="1870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00120" y="9976849"/>
            <a:ext cx="11517413" cy="310151"/>
            <a:chOff x="0" y="0"/>
            <a:chExt cx="3033393" cy="816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33393" cy="81686"/>
            </a:xfrm>
            <a:custGeom>
              <a:avLst/>
              <a:gdLst/>
              <a:ahLst/>
              <a:cxnLst/>
              <a:rect l="l" t="t" r="r" b="b"/>
              <a:pathLst>
                <a:path w="3033393" h="81686">
                  <a:moveTo>
                    <a:pt x="0" y="0"/>
                  </a:moveTo>
                  <a:lnTo>
                    <a:pt x="3033393" y="0"/>
                  </a:lnTo>
                  <a:lnTo>
                    <a:pt x="3033393" y="81686"/>
                  </a:lnTo>
                  <a:lnTo>
                    <a:pt x="0" y="81686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33393" cy="1197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862358">
            <a:off x="17603125" y="-766542"/>
            <a:ext cx="1369750" cy="2272069"/>
            <a:chOff x="0" y="0"/>
            <a:chExt cx="360757" cy="5984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0757" cy="598405"/>
            </a:xfrm>
            <a:custGeom>
              <a:avLst/>
              <a:gdLst/>
              <a:ahLst/>
              <a:cxnLst/>
              <a:rect l="l" t="t" r="r" b="b"/>
              <a:pathLst>
                <a:path w="360757" h="598405">
                  <a:moveTo>
                    <a:pt x="0" y="0"/>
                  </a:moveTo>
                  <a:lnTo>
                    <a:pt x="360757" y="0"/>
                  </a:lnTo>
                  <a:lnTo>
                    <a:pt x="360757" y="598405"/>
                  </a:lnTo>
                  <a:lnTo>
                    <a:pt x="0" y="598405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60757" cy="636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102788" y="-609196"/>
            <a:ext cx="9418449" cy="848952"/>
            <a:chOff x="0" y="0"/>
            <a:chExt cx="2480579" cy="2235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80579" cy="223592"/>
            </a:xfrm>
            <a:custGeom>
              <a:avLst/>
              <a:gdLst/>
              <a:ahLst/>
              <a:cxnLst/>
              <a:rect l="l" t="t" r="r" b="b"/>
              <a:pathLst>
                <a:path w="2480579" h="223592">
                  <a:moveTo>
                    <a:pt x="0" y="0"/>
                  </a:moveTo>
                  <a:lnTo>
                    <a:pt x="2480579" y="0"/>
                  </a:lnTo>
                  <a:lnTo>
                    <a:pt x="2480579" y="223592"/>
                  </a:lnTo>
                  <a:lnTo>
                    <a:pt x="0" y="223592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480579" cy="261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516593" y="743649"/>
            <a:ext cx="6004645" cy="8203110"/>
            <a:chOff x="0" y="0"/>
            <a:chExt cx="1581470" cy="21604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81470" cy="2160490"/>
            </a:xfrm>
            <a:custGeom>
              <a:avLst/>
              <a:gdLst/>
              <a:ahLst/>
              <a:cxnLst/>
              <a:rect l="l" t="t" r="r" b="b"/>
              <a:pathLst>
                <a:path w="1581470" h="2160490">
                  <a:moveTo>
                    <a:pt x="0" y="0"/>
                  </a:moveTo>
                  <a:lnTo>
                    <a:pt x="1581470" y="0"/>
                  </a:lnTo>
                  <a:lnTo>
                    <a:pt x="1581470" y="2160490"/>
                  </a:lnTo>
                  <a:lnTo>
                    <a:pt x="0" y="21604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9B053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581470" cy="21985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0689745" y="982953"/>
            <a:ext cx="6425676" cy="8321094"/>
          </a:xfrm>
          <a:custGeom>
            <a:avLst/>
            <a:gdLst/>
            <a:ahLst/>
            <a:cxnLst/>
            <a:rect l="l" t="t" r="r" b="b"/>
            <a:pathLst>
              <a:path w="6425676" h="8321094">
                <a:moveTo>
                  <a:pt x="0" y="0"/>
                </a:moveTo>
                <a:lnTo>
                  <a:pt x="6425676" y="0"/>
                </a:lnTo>
                <a:lnTo>
                  <a:pt x="6425676" y="8321094"/>
                </a:lnTo>
                <a:lnTo>
                  <a:pt x="0" y="8321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28575" cap="sq">
            <a:solidFill>
              <a:srgbClr val="437235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10689745" y="3560234"/>
            <a:ext cx="6403710" cy="0"/>
          </a:xfrm>
          <a:prstGeom prst="line">
            <a:avLst/>
          </a:prstGeom>
          <a:ln w="19050" cap="flat">
            <a:solidFill>
              <a:srgbClr val="69B0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10689745" y="6439345"/>
            <a:ext cx="6403710" cy="0"/>
          </a:xfrm>
          <a:prstGeom prst="line">
            <a:avLst/>
          </a:prstGeom>
          <a:ln w="19050" cap="flat">
            <a:solidFill>
              <a:srgbClr val="69B0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3921633" y="1028700"/>
            <a:ext cx="177059" cy="8229600"/>
          </a:xfrm>
          <a:prstGeom prst="line">
            <a:avLst/>
          </a:prstGeom>
          <a:ln w="19050" cap="flat">
            <a:solidFill>
              <a:srgbClr val="69B0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800120" y="2285832"/>
            <a:ext cx="8609735" cy="6972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27"/>
              </a:lnSpc>
            </a:pP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 </a:t>
            </a:r>
            <a:r>
              <a:rPr lang="en-US" sz="3232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Gestão</a:t>
            </a: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de </a:t>
            </a:r>
            <a:r>
              <a:rPr lang="en-US" sz="3232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Pessoas</a:t>
            </a: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 SGOPREV é </a:t>
            </a:r>
            <a:r>
              <a:rPr lang="en-US" sz="3232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voltada</a:t>
            </a: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para </a:t>
            </a:r>
            <a:r>
              <a:rPr lang="en-US" sz="3232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desenvolver</a:t>
            </a: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</a:t>
            </a:r>
            <a:r>
              <a:rPr lang="en-US" sz="3232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treinar</a:t>
            </a: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</a:t>
            </a:r>
            <a:r>
              <a:rPr lang="en-US" sz="3232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capacitar</a:t>
            </a: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</a:t>
            </a:r>
            <a:r>
              <a:rPr lang="en-US" sz="3232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motivar</a:t>
            </a: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 </a:t>
            </a:r>
            <a:r>
              <a:rPr lang="en-US" sz="3232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aperfeiçoar</a:t>
            </a: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32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seus</a:t>
            </a: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32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colaboradores</a:t>
            </a: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</a:t>
            </a:r>
            <a:r>
              <a:rPr lang="en-US" sz="3232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tendo</a:t>
            </a: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32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como</a:t>
            </a: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32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objetivo</a:t>
            </a: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principal </a:t>
            </a:r>
            <a:r>
              <a:rPr lang="en-US" sz="3232" spc="77" dirty="0" err="1" smtClean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alinhar</a:t>
            </a:r>
            <a:r>
              <a:rPr lang="en-US" sz="3232" spc="77" dirty="0" smtClean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32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seus</a:t>
            </a: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32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pilares</a:t>
            </a: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à </a:t>
            </a:r>
            <a:r>
              <a:rPr lang="en-US" sz="3232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missão</a:t>
            </a: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</a:t>
            </a:r>
            <a:r>
              <a:rPr lang="en-US" sz="3232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visão</a:t>
            </a: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 </a:t>
            </a:r>
            <a:r>
              <a:rPr lang="en-US" sz="3232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valores</a:t>
            </a: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</a:t>
            </a:r>
          </a:p>
          <a:p>
            <a:pPr algn="just">
              <a:lnSpc>
                <a:spcPts val="5527"/>
              </a:lnSpc>
            </a:pPr>
            <a:endParaRPr lang="en-US" sz="3232" spc="77" dirty="0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  <a:p>
            <a:pPr marL="0" lvl="0" indent="0" algn="just">
              <a:lnSpc>
                <a:spcPts val="5527"/>
              </a:lnSpc>
            </a:pPr>
            <a:r>
              <a:rPr lang="en-US" sz="3232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Nosso</a:t>
            </a: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32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quadro</a:t>
            </a: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de </a:t>
            </a:r>
            <a:r>
              <a:rPr lang="en-US" sz="3232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pessoal</a:t>
            </a: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32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conta</a:t>
            </a: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32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atualmente</a:t>
            </a: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com 03 </a:t>
            </a:r>
            <a:r>
              <a:rPr lang="en-US" sz="3232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profissionais</a:t>
            </a: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32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altamente</a:t>
            </a: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32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qualificados</a:t>
            </a: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</a:t>
            </a:r>
            <a:r>
              <a:rPr lang="en-US" sz="3232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disponíveis</a:t>
            </a: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de </a:t>
            </a:r>
            <a:r>
              <a:rPr lang="en-US" sz="3232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segunda</a:t>
            </a: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a </a:t>
            </a:r>
            <a:r>
              <a:rPr lang="en-US" sz="3232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sexta</a:t>
            </a: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das 07h </a:t>
            </a:r>
            <a:r>
              <a:rPr lang="en-US" sz="3232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às</a:t>
            </a: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11h e das 13h </a:t>
            </a:r>
            <a:r>
              <a:rPr lang="en-US" sz="3232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às</a:t>
            </a: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17h.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00120" y="970503"/>
            <a:ext cx="7057287" cy="1298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9886"/>
              </a:lnSpc>
            </a:pPr>
            <a:r>
              <a:rPr lang="en-US" sz="9986" b="1" spc="-319">
                <a:solidFill>
                  <a:srgbClr val="69B053"/>
                </a:solidFill>
                <a:latin typeface="Noto Serif Bengali ExtraCondensed Bold"/>
                <a:ea typeface="Noto Serif Bengali ExtraCondensed Bold"/>
                <a:cs typeface="Noto Serif Bengali ExtraCondensed Bold"/>
                <a:sym typeface="Noto Serif Bengali ExtraCondensed Bold"/>
              </a:rPr>
              <a:t>Nosso Pessoal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62358">
            <a:off x="416508" y="8035221"/>
            <a:ext cx="1369750" cy="6955615"/>
            <a:chOff x="0" y="0"/>
            <a:chExt cx="360757" cy="18319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0757" cy="1831932"/>
            </a:xfrm>
            <a:custGeom>
              <a:avLst/>
              <a:gdLst/>
              <a:ahLst/>
              <a:cxnLst/>
              <a:rect l="l" t="t" r="r" b="b"/>
              <a:pathLst>
                <a:path w="360757" h="1831932">
                  <a:moveTo>
                    <a:pt x="0" y="0"/>
                  </a:moveTo>
                  <a:lnTo>
                    <a:pt x="360757" y="0"/>
                  </a:lnTo>
                  <a:lnTo>
                    <a:pt x="360757" y="1831932"/>
                  </a:lnTo>
                  <a:lnTo>
                    <a:pt x="0" y="1831932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0757" cy="1870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00120" y="9976849"/>
            <a:ext cx="11517413" cy="310151"/>
            <a:chOff x="0" y="0"/>
            <a:chExt cx="3033393" cy="816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33393" cy="81686"/>
            </a:xfrm>
            <a:custGeom>
              <a:avLst/>
              <a:gdLst/>
              <a:ahLst/>
              <a:cxnLst/>
              <a:rect l="l" t="t" r="r" b="b"/>
              <a:pathLst>
                <a:path w="3033393" h="81686">
                  <a:moveTo>
                    <a:pt x="0" y="0"/>
                  </a:moveTo>
                  <a:lnTo>
                    <a:pt x="3033393" y="0"/>
                  </a:lnTo>
                  <a:lnTo>
                    <a:pt x="3033393" y="81686"/>
                  </a:lnTo>
                  <a:lnTo>
                    <a:pt x="0" y="81686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33393" cy="1197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862358">
            <a:off x="17603125" y="-766542"/>
            <a:ext cx="1369750" cy="2272069"/>
            <a:chOff x="0" y="0"/>
            <a:chExt cx="360757" cy="5984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0757" cy="598405"/>
            </a:xfrm>
            <a:custGeom>
              <a:avLst/>
              <a:gdLst/>
              <a:ahLst/>
              <a:cxnLst/>
              <a:rect l="l" t="t" r="r" b="b"/>
              <a:pathLst>
                <a:path w="360757" h="598405">
                  <a:moveTo>
                    <a:pt x="0" y="0"/>
                  </a:moveTo>
                  <a:lnTo>
                    <a:pt x="360757" y="0"/>
                  </a:lnTo>
                  <a:lnTo>
                    <a:pt x="360757" y="598405"/>
                  </a:lnTo>
                  <a:lnTo>
                    <a:pt x="0" y="598405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60757" cy="636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102788" y="-609196"/>
            <a:ext cx="9418449" cy="848952"/>
            <a:chOff x="0" y="0"/>
            <a:chExt cx="2480579" cy="2235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80579" cy="223592"/>
            </a:xfrm>
            <a:custGeom>
              <a:avLst/>
              <a:gdLst/>
              <a:ahLst/>
              <a:cxnLst/>
              <a:rect l="l" t="t" r="r" b="b"/>
              <a:pathLst>
                <a:path w="2480579" h="223592">
                  <a:moveTo>
                    <a:pt x="0" y="0"/>
                  </a:moveTo>
                  <a:lnTo>
                    <a:pt x="2480579" y="0"/>
                  </a:lnTo>
                  <a:lnTo>
                    <a:pt x="2480579" y="223592"/>
                  </a:lnTo>
                  <a:lnTo>
                    <a:pt x="0" y="223592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480579" cy="261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122915" y="3755211"/>
            <a:ext cx="1465987" cy="1858598"/>
          </a:xfrm>
          <a:custGeom>
            <a:avLst/>
            <a:gdLst/>
            <a:ahLst/>
            <a:cxnLst/>
            <a:rect l="l" t="t" r="r" b="b"/>
            <a:pathLst>
              <a:path w="1465987" h="1858598">
                <a:moveTo>
                  <a:pt x="0" y="0"/>
                </a:moveTo>
                <a:lnTo>
                  <a:pt x="1465988" y="0"/>
                </a:lnTo>
                <a:lnTo>
                  <a:pt x="1465988" y="1858598"/>
                </a:lnTo>
                <a:lnTo>
                  <a:pt x="0" y="1858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122915" y="6619853"/>
            <a:ext cx="1560203" cy="1560203"/>
          </a:xfrm>
          <a:custGeom>
            <a:avLst/>
            <a:gdLst/>
            <a:ahLst/>
            <a:cxnLst/>
            <a:rect l="l" t="t" r="r" b="b"/>
            <a:pathLst>
              <a:path w="1560203" h="1560203">
                <a:moveTo>
                  <a:pt x="0" y="0"/>
                </a:moveTo>
                <a:lnTo>
                  <a:pt x="1560203" y="0"/>
                </a:lnTo>
                <a:lnTo>
                  <a:pt x="1560203" y="1560203"/>
                </a:lnTo>
                <a:lnTo>
                  <a:pt x="0" y="1560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1254355" y="6619853"/>
            <a:ext cx="1441294" cy="1441294"/>
          </a:xfrm>
          <a:custGeom>
            <a:avLst/>
            <a:gdLst/>
            <a:ahLst/>
            <a:cxnLst/>
            <a:rect l="l" t="t" r="r" b="b"/>
            <a:pathLst>
              <a:path w="1441294" h="1441294">
                <a:moveTo>
                  <a:pt x="0" y="0"/>
                </a:moveTo>
                <a:lnTo>
                  <a:pt x="1441294" y="0"/>
                </a:lnTo>
                <a:lnTo>
                  <a:pt x="1441294" y="1441295"/>
                </a:lnTo>
                <a:lnTo>
                  <a:pt x="0" y="14412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3152497" y="4227753"/>
            <a:ext cx="13929627" cy="742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6491"/>
              </a:lnSpc>
            </a:pPr>
            <a:r>
              <a:rPr lang="en-US" sz="3795" b="1" spc="91">
                <a:solidFill>
                  <a:srgbClr val="000000"/>
                </a:solidFill>
                <a:latin typeface="Noto Serif Bengali Condensed Bold"/>
                <a:ea typeface="Noto Serif Bengali Condensed Bold"/>
                <a:cs typeface="Noto Serif Bengali Condensed Bold"/>
                <a:sym typeface="Noto Serif Bengali Condensed Bold"/>
              </a:rPr>
              <a:t>Atendimento Presencial:</a:t>
            </a:r>
            <a:r>
              <a:rPr lang="en-US" sz="3795" spc="91">
                <a:solidFill>
                  <a:srgbClr val="000000"/>
                </a:solidFill>
                <a:latin typeface="Noto Serif Bengali Condensed"/>
                <a:ea typeface="Noto Serif Bengali Condensed"/>
                <a:cs typeface="Noto Serif Bengali Condensed"/>
                <a:sym typeface="Noto Serif Bengali Condensed"/>
              </a:rPr>
              <a:t> das 7:00 às 11:00 e das 13:00 às 17:00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152497" y="6943198"/>
            <a:ext cx="6964813" cy="742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6491"/>
              </a:lnSpc>
            </a:pPr>
            <a:r>
              <a:rPr lang="en-US" sz="3795" b="1" spc="91">
                <a:solidFill>
                  <a:srgbClr val="000000"/>
                </a:solidFill>
                <a:latin typeface="Noto Serif Bengali Condensed Bold"/>
                <a:ea typeface="Noto Serif Bengali Condensed Bold"/>
                <a:cs typeface="Noto Serif Bengali Condensed Bold"/>
                <a:sym typeface="Noto Serif Bengali Condensed Bold"/>
              </a:rPr>
              <a:t>sgoprev@saogabriel.ms.gov.br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260216" y="6943198"/>
            <a:ext cx="2808867" cy="742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6491"/>
              </a:lnSpc>
            </a:pPr>
            <a:r>
              <a:rPr lang="en-US" sz="3795" b="1" spc="91">
                <a:solidFill>
                  <a:srgbClr val="000000"/>
                </a:solidFill>
                <a:latin typeface="Noto Serif Bengali Condensed Bold"/>
                <a:ea typeface="Noto Serif Bengali Condensed Bold"/>
                <a:cs typeface="Noto Serif Bengali Condensed Bold"/>
                <a:sym typeface="Noto Serif Bengali Condensed Bold"/>
              </a:rPr>
              <a:t>67 3295-1707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90715" y="439781"/>
            <a:ext cx="7060518" cy="2571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922"/>
              </a:lnSpc>
            </a:pPr>
            <a:r>
              <a:rPr lang="en-US" sz="10023" b="1" spc="-320">
                <a:solidFill>
                  <a:srgbClr val="69B053"/>
                </a:solidFill>
                <a:latin typeface="Noto Serif Bengali ExtraCondensed Bold"/>
                <a:ea typeface="Noto Serif Bengali ExtraCondensed Bold"/>
                <a:cs typeface="Noto Serif Bengali ExtraCondensed Bold"/>
                <a:sym typeface="Noto Serif Bengali ExtraCondensed Bold"/>
              </a:rPr>
              <a:t>Canais de Comunicação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62358">
            <a:off x="416508" y="8035221"/>
            <a:ext cx="1369750" cy="6955615"/>
            <a:chOff x="0" y="0"/>
            <a:chExt cx="360757" cy="18319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0757" cy="1831932"/>
            </a:xfrm>
            <a:custGeom>
              <a:avLst/>
              <a:gdLst/>
              <a:ahLst/>
              <a:cxnLst/>
              <a:rect l="l" t="t" r="r" b="b"/>
              <a:pathLst>
                <a:path w="360757" h="1831932">
                  <a:moveTo>
                    <a:pt x="0" y="0"/>
                  </a:moveTo>
                  <a:lnTo>
                    <a:pt x="360757" y="0"/>
                  </a:lnTo>
                  <a:lnTo>
                    <a:pt x="360757" y="1831932"/>
                  </a:lnTo>
                  <a:lnTo>
                    <a:pt x="0" y="1831932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0757" cy="1870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00120" y="9976849"/>
            <a:ext cx="11517413" cy="310151"/>
            <a:chOff x="0" y="0"/>
            <a:chExt cx="3033393" cy="816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33393" cy="81686"/>
            </a:xfrm>
            <a:custGeom>
              <a:avLst/>
              <a:gdLst/>
              <a:ahLst/>
              <a:cxnLst/>
              <a:rect l="l" t="t" r="r" b="b"/>
              <a:pathLst>
                <a:path w="3033393" h="81686">
                  <a:moveTo>
                    <a:pt x="0" y="0"/>
                  </a:moveTo>
                  <a:lnTo>
                    <a:pt x="3033393" y="0"/>
                  </a:lnTo>
                  <a:lnTo>
                    <a:pt x="3033393" y="81686"/>
                  </a:lnTo>
                  <a:lnTo>
                    <a:pt x="0" y="81686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33393" cy="1197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862358">
            <a:off x="17603125" y="-766542"/>
            <a:ext cx="1369750" cy="2272069"/>
            <a:chOff x="0" y="0"/>
            <a:chExt cx="360757" cy="5984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0757" cy="598405"/>
            </a:xfrm>
            <a:custGeom>
              <a:avLst/>
              <a:gdLst/>
              <a:ahLst/>
              <a:cxnLst/>
              <a:rect l="l" t="t" r="r" b="b"/>
              <a:pathLst>
                <a:path w="360757" h="598405">
                  <a:moveTo>
                    <a:pt x="0" y="0"/>
                  </a:moveTo>
                  <a:lnTo>
                    <a:pt x="360757" y="0"/>
                  </a:lnTo>
                  <a:lnTo>
                    <a:pt x="360757" y="598405"/>
                  </a:lnTo>
                  <a:lnTo>
                    <a:pt x="0" y="598405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60757" cy="636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102788" y="-609196"/>
            <a:ext cx="9418449" cy="848952"/>
            <a:chOff x="0" y="0"/>
            <a:chExt cx="2480579" cy="2235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80579" cy="223592"/>
            </a:xfrm>
            <a:custGeom>
              <a:avLst/>
              <a:gdLst/>
              <a:ahLst/>
              <a:cxnLst/>
              <a:rect l="l" t="t" r="r" b="b"/>
              <a:pathLst>
                <a:path w="2480579" h="223592">
                  <a:moveTo>
                    <a:pt x="0" y="0"/>
                  </a:moveTo>
                  <a:lnTo>
                    <a:pt x="2480579" y="0"/>
                  </a:lnTo>
                  <a:lnTo>
                    <a:pt x="2480579" y="223592"/>
                  </a:lnTo>
                  <a:lnTo>
                    <a:pt x="0" y="223592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480579" cy="261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8519527" y="2587317"/>
            <a:ext cx="9001711" cy="6391215"/>
          </a:xfrm>
          <a:custGeom>
            <a:avLst/>
            <a:gdLst/>
            <a:ahLst/>
            <a:cxnLst/>
            <a:rect l="l" t="t" r="r" b="b"/>
            <a:pathLst>
              <a:path w="9001711" h="6391215">
                <a:moveTo>
                  <a:pt x="0" y="0"/>
                </a:moveTo>
                <a:lnTo>
                  <a:pt x="9001711" y="0"/>
                </a:lnTo>
                <a:lnTo>
                  <a:pt x="9001711" y="6391215"/>
                </a:lnTo>
                <a:lnTo>
                  <a:pt x="0" y="63912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57150" cap="sq">
            <a:solidFill>
              <a:srgbClr val="437235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561860" y="2556757"/>
            <a:ext cx="7540928" cy="6452336"/>
            <a:chOff x="0" y="0"/>
            <a:chExt cx="1460515" cy="124967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60515" cy="1249678"/>
            </a:xfrm>
            <a:custGeom>
              <a:avLst/>
              <a:gdLst/>
              <a:ahLst/>
              <a:cxnLst/>
              <a:rect l="l" t="t" r="r" b="b"/>
              <a:pathLst>
                <a:path w="1460515" h="1249678">
                  <a:moveTo>
                    <a:pt x="0" y="0"/>
                  </a:moveTo>
                  <a:lnTo>
                    <a:pt x="1460515" y="0"/>
                  </a:lnTo>
                  <a:lnTo>
                    <a:pt x="1460515" y="1249678"/>
                  </a:lnTo>
                  <a:lnTo>
                    <a:pt x="0" y="12496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69B053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460515" cy="1287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867792" y="1316449"/>
            <a:ext cx="6653446" cy="800250"/>
            <a:chOff x="0" y="0"/>
            <a:chExt cx="1288629" cy="15499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88629" cy="154991"/>
            </a:xfrm>
            <a:custGeom>
              <a:avLst/>
              <a:gdLst/>
              <a:ahLst/>
              <a:cxnLst/>
              <a:rect l="l" t="t" r="r" b="b"/>
              <a:pathLst>
                <a:path w="1288629" h="154991">
                  <a:moveTo>
                    <a:pt x="0" y="0"/>
                  </a:moveTo>
                  <a:lnTo>
                    <a:pt x="1288629" y="0"/>
                  </a:lnTo>
                  <a:lnTo>
                    <a:pt x="1288629" y="154991"/>
                  </a:lnTo>
                  <a:lnTo>
                    <a:pt x="0" y="1549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437235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288629" cy="193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 flipH="1">
            <a:off x="10372941" y="1221722"/>
            <a:ext cx="989702" cy="989702"/>
          </a:xfrm>
          <a:custGeom>
            <a:avLst/>
            <a:gdLst/>
            <a:ahLst/>
            <a:cxnLst/>
            <a:rect l="l" t="t" r="r" b="b"/>
            <a:pathLst>
              <a:path w="989702" h="989702">
                <a:moveTo>
                  <a:pt x="989702" y="0"/>
                </a:moveTo>
                <a:lnTo>
                  <a:pt x="0" y="0"/>
                </a:lnTo>
                <a:lnTo>
                  <a:pt x="0" y="989703"/>
                </a:lnTo>
                <a:lnTo>
                  <a:pt x="989702" y="989703"/>
                </a:lnTo>
                <a:lnTo>
                  <a:pt x="989702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561860" y="853240"/>
            <a:ext cx="6101648" cy="1557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727"/>
              </a:lnSpc>
            </a:pPr>
            <a:r>
              <a:rPr lang="en-US" sz="11845" b="1" spc="-379">
                <a:solidFill>
                  <a:srgbClr val="69B053"/>
                </a:solidFill>
                <a:latin typeface="Noto Serif Bengali ExtraCondensed Bold"/>
                <a:ea typeface="Noto Serif Bengali ExtraCondensed Bold"/>
                <a:cs typeface="Noto Serif Bengali ExtraCondensed Bold"/>
                <a:sym typeface="Noto Serif Bengali ExtraCondensed Bold"/>
              </a:rPr>
              <a:t>Nosso Site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95172" y="2516433"/>
            <a:ext cx="6674305" cy="6304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4"/>
              </a:lnSpc>
            </a:pPr>
            <a:r>
              <a:rPr lang="en-US" sz="3219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 SGOPREV </a:t>
            </a:r>
            <a:r>
              <a:rPr lang="en-US" sz="3219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utiliza</a:t>
            </a:r>
            <a:r>
              <a:rPr lang="en-US" sz="3219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as </a:t>
            </a:r>
            <a:r>
              <a:rPr lang="en-US" sz="3219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mais</a:t>
            </a:r>
            <a:r>
              <a:rPr lang="en-US" sz="3219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19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modernas</a:t>
            </a:r>
            <a:r>
              <a:rPr lang="en-US" sz="3219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ferramentas </a:t>
            </a:r>
            <a:r>
              <a:rPr lang="en-US" sz="3219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disponíveis</a:t>
            </a:r>
            <a:r>
              <a:rPr lang="en-US" sz="3219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no mercado para </a:t>
            </a:r>
            <a:r>
              <a:rPr lang="en-US" sz="3219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garantir</a:t>
            </a:r>
            <a:r>
              <a:rPr lang="en-US" sz="3219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a </a:t>
            </a:r>
            <a:r>
              <a:rPr lang="en-US" sz="3219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eficiência</a:t>
            </a:r>
            <a:r>
              <a:rPr lang="en-US" sz="3219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19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na</a:t>
            </a:r>
            <a:r>
              <a:rPr lang="en-US" sz="3219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19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transmissão</a:t>
            </a:r>
            <a:r>
              <a:rPr lang="en-US" sz="3219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de </a:t>
            </a:r>
            <a:r>
              <a:rPr lang="en-US" sz="3219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informações</a:t>
            </a:r>
            <a:r>
              <a:rPr lang="en-US" sz="3219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 </a:t>
            </a:r>
            <a:r>
              <a:rPr lang="en-US" sz="3219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na</a:t>
            </a:r>
            <a:r>
              <a:rPr lang="en-US" sz="3219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19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promoção</a:t>
            </a:r>
            <a:r>
              <a:rPr lang="en-US" sz="3219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da </a:t>
            </a:r>
            <a:r>
              <a:rPr lang="en-US" sz="3219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transparência</a:t>
            </a:r>
            <a:r>
              <a:rPr lang="en-US" sz="3219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</a:t>
            </a:r>
          </a:p>
          <a:p>
            <a:pPr marL="0" lvl="0" indent="0" algn="just">
              <a:lnSpc>
                <a:spcPts val="5504"/>
              </a:lnSpc>
            </a:pPr>
            <a:r>
              <a:rPr lang="en-US" sz="3219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Em </a:t>
            </a:r>
            <a:r>
              <a:rPr lang="en-US" sz="3219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nosso</a:t>
            </a:r>
            <a:r>
              <a:rPr lang="en-US" sz="3219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site, é </a:t>
            </a:r>
            <a:r>
              <a:rPr lang="en-US" sz="3219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possível</a:t>
            </a:r>
            <a:r>
              <a:rPr lang="en-US" sz="3219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19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acessar</a:t>
            </a:r>
            <a:r>
              <a:rPr lang="en-US" sz="3219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19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diversos</a:t>
            </a:r>
            <a:r>
              <a:rPr lang="en-US" sz="3219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19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documentos</a:t>
            </a:r>
            <a:r>
              <a:rPr lang="en-US" sz="3219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que </a:t>
            </a:r>
            <a:r>
              <a:rPr lang="en-US" sz="3219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demonstram</a:t>
            </a:r>
            <a:r>
              <a:rPr lang="en-US" sz="3219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19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esse</a:t>
            </a:r>
            <a:r>
              <a:rPr lang="en-US" sz="3219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19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compromisso</a:t>
            </a:r>
            <a:r>
              <a:rPr lang="en-US" sz="3219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071126" y="1373604"/>
            <a:ext cx="4969703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85"/>
              </a:lnSpc>
            </a:pPr>
            <a:r>
              <a:rPr lang="en-US" sz="3489" b="1" u="sng" dirty="0">
                <a:latin typeface="Noto Serif Bengali ExtraCondensed Bold"/>
                <a:ea typeface="Noto Serif Bengali ExtraCondensed Bold"/>
                <a:cs typeface="Noto Serif Bengali ExtraCondensed Bold"/>
                <a:sym typeface="Noto Serif Bengali ExtraCondensed Bold"/>
                <a:hlinkClick r:id="rId4" tooltip="https://www.sgoprev.ms.gov.br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www.sgoprev.ms.gov.br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62358">
            <a:off x="416508" y="8035221"/>
            <a:ext cx="1369750" cy="6955615"/>
            <a:chOff x="0" y="0"/>
            <a:chExt cx="360757" cy="18319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0757" cy="1831932"/>
            </a:xfrm>
            <a:custGeom>
              <a:avLst/>
              <a:gdLst/>
              <a:ahLst/>
              <a:cxnLst/>
              <a:rect l="l" t="t" r="r" b="b"/>
              <a:pathLst>
                <a:path w="360757" h="1831932">
                  <a:moveTo>
                    <a:pt x="0" y="0"/>
                  </a:moveTo>
                  <a:lnTo>
                    <a:pt x="360757" y="0"/>
                  </a:lnTo>
                  <a:lnTo>
                    <a:pt x="360757" y="1831932"/>
                  </a:lnTo>
                  <a:lnTo>
                    <a:pt x="0" y="1831932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0757" cy="1870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00120" y="9976849"/>
            <a:ext cx="11517413" cy="310151"/>
            <a:chOff x="0" y="0"/>
            <a:chExt cx="3033393" cy="816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33393" cy="81686"/>
            </a:xfrm>
            <a:custGeom>
              <a:avLst/>
              <a:gdLst/>
              <a:ahLst/>
              <a:cxnLst/>
              <a:rect l="l" t="t" r="r" b="b"/>
              <a:pathLst>
                <a:path w="3033393" h="81686">
                  <a:moveTo>
                    <a:pt x="0" y="0"/>
                  </a:moveTo>
                  <a:lnTo>
                    <a:pt x="3033393" y="0"/>
                  </a:lnTo>
                  <a:lnTo>
                    <a:pt x="3033393" y="81686"/>
                  </a:lnTo>
                  <a:lnTo>
                    <a:pt x="0" y="81686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33393" cy="1197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862358">
            <a:off x="17603125" y="-766542"/>
            <a:ext cx="1369750" cy="2272069"/>
            <a:chOff x="0" y="0"/>
            <a:chExt cx="360757" cy="5984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0757" cy="598405"/>
            </a:xfrm>
            <a:custGeom>
              <a:avLst/>
              <a:gdLst/>
              <a:ahLst/>
              <a:cxnLst/>
              <a:rect l="l" t="t" r="r" b="b"/>
              <a:pathLst>
                <a:path w="360757" h="598405">
                  <a:moveTo>
                    <a:pt x="0" y="0"/>
                  </a:moveTo>
                  <a:lnTo>
                    <a:pt x="360757" y="0"/>
                  </a:lnTo>
                  <a:lnTo>
                    <a:pt x="360757" y="598405"/>
                  </a:lnTo>
                  <a:lnTo>
                    <a:pt x="0" y="598405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60757" cy="636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102788" y="-609196"/>
            <a:ext cx="9418449" cy="848952"/>
            <a:chOff x="0" y="0"/>
            <a:chExt cx="2480579" cy="2235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80579" cy="223592"/>
            </a:xfrm>
            <a:custGeom>
              <a:avLst/>
              <a:gdLst/>
              <a:ahLst/>
              <a:cxnLst/>
              <a:rect l="l" t="t" r="r" b="b"/>
              <a:pathLst>
                <a:path w="2480579" h="223592">
                  <a:moveTo>
                    <a:pt x="0" y="0"/>
                  </a:moveTo>
                  <a:lnTo>
                    <a:pt x="2480579" y="0"/>
                  </a:lnTo>
                  <a:lnTo>
                    <a:pt x="2480579" y="223592"/>
                  </a:lnTo>
                  <a:lnTo>
                    <a:pt x="0" y="223592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480579" cy="261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61860" y="2556757"/>
            <a:ext cx="5458982" cy="6452336"/>
            <a:chOff x="0" y="0"/>
            <a:chExt cx="1057287" cy="12496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57287" cy="1249678"/>
            </a:xfrm>
            <a:custGeom>
              <a:avLst/>
              <a:gdLst/>
              <a:ahLst/>
              <a:cxnLst/>
              <a:rect l="l" t="t" r="r" b="b"/>
              <a:pathLst>
                <a:path w="1057287" h="1249678">
                  <a:moveTo>
                    <a:pt x="119129" y="0"/>
                  </a:moveTo>
                  <a:lnTo>
                    <a:pt x="938158" y="0"/>
                  </a:lnTo>
                  <a:cubicBezTo>
                    <a:pt x="969753" y="0"/>
                    <a:pt x="1000054" y="12551"/>
                    <a:pt x="1022395" y="34892"/>
                  </a:cubicBezTo>
                  <a:cubicBezTo>
                    <a:pt x="1044736" y="57233"/>
                    <a:pt x="1057287" y="87534"/>
                    <a:pt x="1057287" y="119129"/>
                  </a:cubicBezTo>
                  <a:lnTo>
                    <a:pt x="1057287" y="1130549"/>
                  </a:lnTo>
                  <a:cubicBezTo>
                    <a:pt x="1057287" y="1196342"/>
                    <a:pt x="1003951" y="1249678"/>
                    <a:pt x="938158" y="1249678"/>
                  </a:cubicBezTo>
                  <a:lnTo>
                    <a:pt x="119129" y="1249678"/>
                  </a:lnTo>
                  <a:cubicBezTo>
                    <a:pt x="87534" y="1249678"/>
                    <a:pt x="57233" y="1237127"/>
                    <a:pt x="34892" y="1214786"/>
                  </a:cubicBezTo>
                  <a:cubicBezTo>
                    <a:pt x="12551" y="1192445"/>
                    <a:pt x="0" y="1162144"/>
                    <a:pt x="0" y="1130549"/>
                  </a:cubicBezTo>
                  <a:lnTo>
                    <a:pt x="0" y="119129"/>
                  </a:lnTo>
                  <a:cubicBezTo>
                    <a:pt x="0" y="87534"/>
                    <a:pt x="12551" y="57233"/>
                    <a:pt x="34892" y="34892"/>
                  </a:cubicBezTo>
                  <a:cubicBezTo>
                    <a:pt x="57233" y="12551"/>
                    <a:pt x="87534" y="0"/>
                    <a:pt x="119129" y="0"/>
                  </a:cubicBezTo>
                  <a:close/>
                </a:path>
              </a:pathLst>
            </a:custGeom>
            <a:solidFill>
              <a:srgbClr val="437235"/>
            </a:solidFill>
            <a:ln w="76200" cap="rnd">
              <a:solidFill>
                <a:srgbClr val="437235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057287" cy="1287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25" y="4390396"/>
            <a:ext cx="4637454" cy="4637454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61860" y="607618"/>
            <a:ext cx="4346379" cy="1557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727"/>
              </a:lnSpc>
            </a:pPr>
            <a:r>
              <a:rPr lang="en-US" sz="11845" b="1" spc="-379">
                <a:solidFill>
                  <a:srgbClr val="69B053"/>
                </a:solidFill>
                <a:latin typeface="Noto Serif Bengali ExtraCondensed Bold"/>
                <a:ea typeface="Noto Serif Bengali ExtraCondensed Bold"/>
                <a:cs typeface="Noto Serif Bengali ExtraCondensed Bold"/>
                <a:sym typeface="Noto Serif Bengali ExtraCondensed Bold"/>
              </a:rPr>
              <a:t>Acesse: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23416" y="2443699"/>
            <a:ext cx="4581622" cy="2114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01"/>
              </a:lnSpc>
            </a:pPr>
            <a:r>
              <a:rPr lang="en-US" sz="4854" b="1" spc="116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rPr>
              <a:t>Cartilha Previdenciária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6558826" y="2556757"/>
            <a:ext cx="5458982" cy="6452336"/>
            <a:chOff x="0" y="0"/>
            <a:chExt cx="1057287" cy="124967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57287" cy="1249678"/>
            </a:xfrm>
            <a:custGeom>
              <a:avLst/>
              <a:gdLst/>
              <a:ahLst/>
              <a:cxnLst/>
              <a:rect l="l" t="t" r="r" b="b"/>
              <a:pathLst>
                <a:path w="1057287" h="1249678">
                  <a:moveTo>
                    <a:pt x="119129" y="0"/>
                  </a:moveTo>
                  <a:lnTo>
                    <a:pt x="938158" y="0"/>
                  </a:lnTo>
                  <a:cubicBezTo>
                    <a:pt x="969753" y="0"/>
                    <a:pt x="1000054" y="12551"/>
                    <a:pt x="1022395" y="34892"/>
                  </a:cubicBezTo>
                  <a:cubicBezTo>
                    <a:pt x="1044736" y="57233"/>
                    <a:pt x="1057287" y="87534"/>
                    <a:pt x="1057287" y="119129"/>
                  </a:cubicBezTo>
                  <a:lnTo>
                    <a:pt x="1057287" y="1130549"/>
                  </a:lnTo>
                  <a:cubicBezTo>
                    <a:pt x="1057287" y="1196342"/>
                    <a:pt x="1003951" y="1249678"/>
                    <a:pt x="938158" y="1249678"/>
                  </a:cubicBezTo>
                  <a:lnTo>
                    <a:pt x="119129" y="1249678"/>
                  </a:lnTo>
                  <a:cubicBezTo>
                    <a:pt x="87534" y="1249678"/>
                    <a:pt x="57233" y="1237127"/>
                    <a:pt x="34892" y="1214786"/>
                  </a:cubicBezTo>
                  <a:cubicBezTo>
                    <a:pt x="12551" y="1192445"/>
                    <a:pt x="0" y="1162144"/>
                    <a:pt x="0" y="1130549"/>
                  </a:cubicBezTo>
                  <a:lnTo>
                    <a:pt x="0" y="119129"/>
                  </a:lnTo>
                  <a:cubicBezTo>
                    <a:pt x="0" y="87534"/>
                    <a:pt x="12551" y="57233"/>
                    <a:pt x="34892" y="34892"/>
                  </a:cubicBezTo>
                  <a:cubicBezTo>
                    <a:pt x="57233" y="12551"/>
                    <a:pt x="87534" y="0"/>
                    <a:pt x="119129" y="0"/>
                  </a:cubicBezTo>
                  <a:close/>
                </a:path>
              </a:pathLst>
            </a:custGeom>
            <a:solidFill>
              <a:srgbClr val="437235"/>
            </a:solidFill>
            <a:ln w="76200" cap="rnd">
              <a:solidFill>
                <a:srgbClr val="437235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47650"/>
              <a:ext cx="1057287" cy="14973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8301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026" y="4390396"/>
            <a:ext cx="4637454" cy="4637454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7306815" y="2438932"/>
            <a:ext cx="3965877" cy="2114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01"/>
              </a:lnSpc>
              <a:spcBef>
                <a:spcPct val="0"/>
              </a:spcBef>
            </a:pPr>
            <a:r>
              <a:rPr lang="en-US" sz="4854" b="1" u="none" strike="noStrike" spc="116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rPr>
              <a:t>Código de Ética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2375456" y="2556757"/>
            <a:ext cx="5458982" cy="6452336"/>
            <a:chOff x="0" y="0"/>
            <a:chExt cx="1057287" cy="124967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057287" cy="1249678"/>
            </a:xfrm>
            <a:custGeom>
              <a:avLst/>
              <a:gdLst/>
              <a:ahLst/>
              <a:cxnLst/>
              <a:rect l="l" t="t" r="r" b="b"/>
              <a:pathLst>
                <a:path w="1057287" h="1249678">
                  <a:moveTo>
                    <a:pt x="119129" y="0"/>
                  </a:moveTo>
                  <a:lnTo>
                    <a:pt x="938158" y="0"/>
                  </a:lnTo>
                  <a:cubicBezTo>
                    <a:pt x="969753" y="0"/>
                    <a:pt x="1000054" y="12551"/>
                    <a:pt x="1022395" y="34892"/>
                  </a:cubicBezTo>
                  <a:cubicBezTo>
                    <a:pt x="1044736" y="57233"/>
                    <a:pt x="1057287" y="87534"/>
                    <a:pt x="1057287" y="119129"/>
                  </a:cubicBezTo>
                  <a:lnTo>
                    <a:pt x="1057287" y="1130549"/>
                  </a:lnTo>
                  <a:cubicBezTo>
                    <a:pt x="1057287" y="1196342"/>
                    <a:pt x="1003951" y="1249678"/>
                    <a:pt x="938158" y="1249678"/>
                  </a:cubicBezTo>
                  <a:lnTo>
                    <a:pt x="119129" y="1249678"/>
                  </a:lnTo>
                  <a:cubicBezTo>
                    <a:pt x="87534" y="1249678"/>
                    <a:pt x="57233" y="1237127"/>
                    <a:pt x="34892" y="1214786"/>
                  </a:cubicBezTo>
                  <a:cubicBezTo>
                    <a:pt x="12551" y="1192445"/>
                    <a:pt x="0" y="1162144"/>
                    <a:pt x="0" y="1130549"/>
                  </a:cubicBezTo>
                  <a:lnTo>
                    <a:pt x="0" y="119129"/>
                  </a:lnTo>
                  <a:cubicBezTo>
                    <a:pt x="0" y="87534"/>
                    <a:pt x="12551" y="57233"/>
                    <a:pt x="34892" y="34892"/>
                  </a:cubicBezTo>
                  <a:cubicBezTo>
                    <a:pt x="57233" y="12551"/>
                    <a:pt x="87534" y="0"/>
                    <a:pt x="119129" y="0"/>
                  </a:cubicBezTo>
                  <a:close/>
                </a:path>
              </a:pathLst>
            </a:custGeom>
            <a:solidFill>
              <a:srgbClr val="437235"/>
            </a:solidFill>
            <a:ln w="76200" cap="rnd">
              <a:solidFill>
                <a:srgbClr val="437235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057287" cy="1287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4422" y="4390396"/>
            <a:ext cx="4637454" cy="4637454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12881563" y="2438932"/>
            <a:ext cx="4446769" cy="2114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01"/>
              </a:lnSpc>
              <a:spcBef>
                <a:spcPct val="0"/>
              </a:spcBef>
            </a:pPr>
            <a:r>
              <a:rPr lang="en-US" sz="4854" b="1" u="none" strike="noStrike" spc="116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rPr>
              <a:t>Política de Investimentos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10461975" y="867336"/>
            <a:ext cx="6653446" cy="800250"/>
            <a:chOff x="0" y="0"/>
            <a:chExt cx="1288629" cy="15499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288629" cy="154991"/>
            </a:xfrm>
            <a:custGeom>
              <a:avLst/>
              <a:gdLst/>
              <a:ahLst/>
              <a:cxnLst/>
              <a:rect l="l" t="t" r="r" b="b"/>
              <a:pathLst>
                <a:path w="1288629" h="154991">
                  <a:moveTo>
                    <a:pt x="0" y="0"/>
                  </a:moveTo>
                  <a:lnTo>
                    <a:pt x="1288629" y="0"/>
                  </a:lnTo>
                  <a:lnTo>
                    <a:pt x="1288629" y="154991"/>
                  </a:lnTo>
                  <a:lnTo>
                    <a:pt x="0" y="1549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437235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1288629" cy="193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 flipH="1">
            <a:off x="9967123" y="772610"/>
            <a:ext cx="989702" cy="989702"/>
          </a:xfrm>
          <a:custGeom>
            <a:avLst/>
            <a:gdLst/>
            <a:ahLst/>
            <a:cxnLst/>
            <a:rect l="l" t="t" r="r" b="b"/>
            <a:pathLst>
              <a:path w="989702" h="989702">
                <a:moveTo>
                  <a:pt x="989703" y="0"/>
                </a:moveTo>
                <a:lnTo>
                  <a:pt x="0" y="0"/>
                </a:lnTo>
                <a:lnTo>
                  <a:pt x="0" y="989702"/>
                </a:lnTo>
                <a:lnTo>
                  <a:pt x="989703" y="989702"/>
                </a:lnTo>
                <a:lnTo>
                  <a:pt x="989703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4"/>
          <p:cNvSpPr txBox="1"/>
          <p:nvPr/>
        </p:nvSpPr>
        <p:spPr>
          <a:xfrm>
            <a:off x="11665309" y="924491"/>
            <a:ext cx="4845251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85"/>
              </a:lnSpc>
            </a:pPr>
            <a:r>
              <a:rPr lang="en-US" sz="3489" b="1" u="sng" dirty="0">
                <a:latin typeface="Noto Serif Bengali ExtraCondensed Bold"/>
                <a:ea typeface="Noto Serif Bengali ExtraCondensed Bold"/>
                <a:cs typeface="Noto Serif Bengali ExtraCondensed Bold"/>
                <a:sym typeface="Noto Serif Bengali ExtraCondensed Bold"/>
                <a:hlinkClick r:id="rId6" tooltip="https://www.sgoprev.ms.gov.br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www.sgoprev.ms.gov.br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62358">
            <a:off x="15014260" y="-1715637"/>
            <a:ext cx="2448600" cy="12910410"/>
            <a:chOff x="0" y="0"/>
            <a:chExt cx="644899" cy="3400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4899" cy="3400273"/>
            </a:xfrm>
            <a:custGeom>
              <a:avLst/>
              <a:gdLst/>
              <a:ahLst/>
              <a:cxnLst/>
              <a:rect l="l" t="t" r="r" b="b"/>
              <a:pathLst>
                <a:path w="644899" h="3400273">
                  <a:moveTo>
                    <a:pt x="0" y="0"/>
                  </a:moveTo>
                  <a:lnTo>
                    <a:pt x="644899" y="0"/>
                  </a:lnTo>
                  <a:lnTo>
                    <a:pt x="644899" y="3400273"/>
                  </a:lnTo>
                  <a:lnTo>
                    <a:pt x="0" y="3400273"/>
                  </a:lnTo>
                  <a:close/>
                </a:path>
              </a:pathLst>
            </a:custGeom>
            <a:solidFill>
              <a:srgbClr val="69B0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44899" cy="3438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862358">
            <a:off x="15166660" y="-1563237"/>
            <a:ext cx="2448600" cy="12910410"/>
            <a:chOff x="0" y="0"/>
            <a:chExt cx="644899" cy="34002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4899" cy="3400273"/>
            </a:xfrm>
            <a:custGeom>
              <a:avLst/>
              <a:gdLst/>
              <a:ahLst/>
              <a:cxnLst/>
              <a:rect l="l" t="t" r="r" b="b"/>
              <a:pathLst>
                <a:path w="644899" h="3400273">
                  <a:moveTo>
                    <a:pt x="0" y="0"/>
                  </a:moveTo>
                  <a:lnTo>
                    <a:pt x="644899" y="0"/>
                  </a:lnTo>
                  <a:lnTo>
                    <a:pt x="644899" y="3400273"/>
                  </a:lnTo>
                  <a:lnTo>
                    <a:pt x="0" y="3400273"/>
                  </a:lnTo>
                  <a:close/>
                </a:path>
              </a:pathLst>
            </a:custGeom>
            <a:solidFill>
              <a:srgbClr val="69B0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644899" cy="3438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862358">
            <a:off x="15309746" y="-3417475"/>
            <a:ext cx="519935" cy="6955615"/>
            <a:chOff x="0" y="0"/>
            <a:chExt cx="136938" cy="18319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6938" cy="1831932"/>
            </a:xfrm>
            <a:custGeom>
              <a:avLst/>
              <a:gdLst/>
              <a:ahLst/>
              <a:cxnLst/>
              <a:rect l="l" t="t" r="r" b="b"/>
              <a:pathLst>
                <a:path w="136938" h="1831932">
                  <a:moveTo>
                    <a:pt x="0" y="0"/>
                  </a:moveTo>
                  <a:lnTo>
                    <a:pt x="136938" y="0"/>
                  </a:lnTo>
                  <a:lnTo>
                    <a:pt x="136938" y="1831932"/>
                  </a:lnTo>
                  <a:lnTo>
                    <a:pt x="0" y="1831932"/>
                  </a:lnTo>
                  <a:close/>
                </a:path>
              </a:pathLst>
            </a:custGeom>
            <a:solidFill>
              <a:srgbClr val="69B0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36938" cy="1870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862358">
            <a:off x="18515884" y="6042962"/>
            <a:ext cx="473105" cy="12910410"/>
            <a:chOff x="0" y="0"/>
            <a:chExt cx="124604" cy="340027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4604" cy="3400273"/>
            </a:xfrm>
            <a:custGeom>
              <a:avLst/>
              <a:gdLst/>
              <a:ahLst/>
              <a:cxnLst/>
              <a:rect l="l" t="t" r="r" b="b"/>
              <a:pathLst>
                <a:path w="124604" h="3400273">
                  <a:moveTo>
                    <a:pt x="0" y="0"/>
                  </a:moveTo>
                  <a:lnTo>
                    <a:pt x="124604" y="0"/>
                  </a:lnTo>
                  <a:lnTo>
                    <a:pt x="124604" y="3400273"/>
                  </a:lnTo>
                  <a:lnTo>
                    <a:pt x="0" y="3400273"/>
                  </a:lnTo>
                  <a:close/>
                </a:path>
              </a:pathLst>
            </a:custGeom>
            <a:solidFill>
              <a:srgbClr val="69B0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24604" cy="3438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764228" y="4438976"/>
            <a:ext cx="11143634" cy="164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319"/>
              </a:lnSpc>
            </a:pPr>
            <a:r>
              <a:rPr lang="en-US" sz="12443" b="1" spc="-398">
                <a:solidFill>
                  <a:srgbClr val="071032"/>
                </a:solidFill>
                <a:latin typeface="Noto Serif Bengali ExtraCondensed Bold"/>
                <a:ea typeface="Noto Serif Bengali ExtraCondensed Bold"/>
                <a:cs typeface="Noto Serif Bengali ExtraCondensed Bold"/>
                <a:sym typeface="Noto Serif Bengali ExtraCondensed Bold"/>
              </a:rPr>
              <a:t>Resultados Gerais </a:t>
            </a:r>
          </a:p>
        </p:txBody>
      </p:sp>
      <p:grpSp>
        <p:nvGrpSpPr>
          <p:cNvPr id="15" name="Group 15"/>
          <p:cNvGrpSpPr/>
          <p:nvPr/>
        </p:nvGrpSpPr>
        <p:grpSpPr>
          <a:xfrm rot="-1862358">
            <a:off x="416508" y="8035221"/>
            <a:ext cx="1369750" cy="6955615"/>
            <a:chOff x="0" y="0"/>
            <a:chExt cx="360757" cy="183193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60757" cy="1831932"/>
            </a:xfrm>
            <a:custGeom>
              <a:avLst/>
              <a:gdLst/>
              <a:ahLst/>
              <a:cxnLst/>
              <a:rect l="l" t="t" r="r" b="b"/>
              <a:pathLst>
                <a:path w="360757" h="1831932">
                  <a:moveTo>
                    <a:pt x="0" y="0"/>
                  </a:moveTo>
                  <a:lnTo>
                    <a:pt x="360757" y="0"/>
                  </a:lnTo>
                  <a:lnTo>
                    <a:pt x="360757" y="1831932"/>
                  </a:lnTo>
                  <a:lnTo>
                    <a:pt x="0" y="1831932"/>
                  </a:lnTo>
                  <a:close/>
                </a:path>
              </a:pathLst>
            </a:custGeom>
            <a:solidFill>
              <a:srgbClr val="69B0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360757" cy="1870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7006698" y="215799"/>
            <a:ext cx="1158014" cy="812901"/>
          </a:xfrm>
          <a:custGeom>
            <a:avLst/>
            <a:gdLst/>
            <a:ahLst/>
            <a:cxnLst/>
            <a:rect l="l" t="t" r="r" b="b"/>
            <a:pathLst>
              <a:path w="1158014" h="812901">
                <a:moveTo>
                  <a:pt x="0" y="0"/>
                </a:moveTo>
                <a:lnTo>
                  <a:pt x="1158014" y="0"/>
                </a:lnTo>
                <a:lnTo>
                  <a:pt x="1158014" y="812901"/>
                </a:lnTo>
                <a:lnTo>
                  <a:pt x="0" y="812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10" r="-432271" b="-32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2004601" y="9442321"/>
            <a:ext cx="611348" cy="611348"/>
          </a:xfrm>
          <a:custGeom>
            <a:avLst/>
            <a:gdLst/>
            <a:ahLst/>
            <a:cxnLst/>
            <a:rect l="l" t="t" r="r" b="b"/>
            <a:pathLst>
              <a:path w="611348" h="611348">
                <a:moveTo>
                  <a:pt x="0" y="0"/>
                </a:moveTo>
                <a:lnTo>
                  <a:pt x="611347" y="0"/>
                </a:lnTo>
                <a:lnTo>
                  <a:pt x="611347" y="611347"/>
                </a:lnTo>
                <a:lnTo>
                  <a:pt x="0" y="6113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6428469" y="9442321"/>
            <a:ext cx="617911" cy="617911"/>
          </a:xfrm>
          <a:custGeom>
            <a:avLst/>
            <a:gdLst/>
            <a:ahLst/>
            <a:cxnLst/>
            <a:rect l="l" t="t" r="r" b="b"/>
            <a:pathLst>
              <a:path w="617911" h="617911">
                <a:moveTo>
                  <a:pt x="0" y="0"/>
                </a:moveTo>
                <a:lnTo>
                  <a:pt x="617910" y="0"/>
                </a:lnTo>
                <a:lnTo>
                  <a:pt x="617910" y="617910"/>
                </a:lnTo>
                <a:lnTo>
                  <a:pt x="0" y="6179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1238190" y="9442321"/>
            <a:ext cx="617911" cy="617911"/>
          </a:xfrm>
          <a:custGeom>
            <a:avLst/>
            <a:gdLst/>
            <a:ahLst/>
            <a:cxnLst/>
            <a:rect l="l" t="t" r="r" b="b"/>
            <a:pathLst>
              <a:path w="617911" h="617911">
                <a:moveTo>
                  <a:pt x="0" y="0"/>
                </a:moveTo>
                <a:lnTo>
                  <a:pt x="617911" y="0"/>
                </a:lnTo>
                <a:lnTo>
                  <a:pt x="617911" y="617910"/>
                </a:lnTo>
                <a:lnTo>
                  <a:pt x="0" y="617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2826954" y="9539876"/>
            <a:ext cx="1706910" cy="380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77"/>
              </a:lnSpc>
              <a:spcBef>
                <a:spcPct val="0"/>
              </a:spcBef>
            </a:pPr>
            <a:r>
              <a:rPr lang="en-US" sz="2269">
                <a:solidFill>
                  <a:srgbClr val="2F351C"/>
                </a:solidFill>
                <a:latin typeface="Noto Serif Bengali Condensed"/>
                <a:ea typeface="Noto Serif Bengali Condensed"/>
                <a:cs typeface="Noto Serif Bengali Condensed"/>
                <a:sym typeface="Noto Serif Bengali Condensed"/>
              </a:rPr>
              <a:t>(67) 3295-1707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046379" y="9534646"/>
            <a:ext cx="2381457" cy="376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77"/>
              </a:lnSpc>
              <a:spcBef>
                <a:spcPct val="0"/>
              </a:spcBef>
            </a:pPr>
            <a:r>
              <a:rPr lang="en-US" sz="2269" u="none" strike="noStrike">
                <a:solidFill>
                  <a:srgbClr val="2F351C"/>
                </a:solidFill>
                <a:latin typeface="Noto Serif Bengali Condensed"/>
                <a:ea typeface="Noto Serif Bengali Condensed"/>
                <a:cs typeface="Noto Serif Bengali Condensed"/>
                <a:sym typeface="Noto Serif Bengali Condensed"/>
              </a:rPr>
              <a:t>sgoprev.ms.gov.br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937865" y="9543157"/>
            <a:ext cx="3631849" cy="378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77"/>
              </a:lnSpc>
              <a:spcBef>
                <a:spcPct val="0"/>
              </a:spcBef>
            </a:pPr>
            <a:r>
              <a:rPr lang="en-US" sz="2269">
                <a:solidFill>
                  <a:srgbClr val="2F351C"/>
                </a:solidFill>
                <a:latin typeface="Noto Serif Bengali Condensed"/>
                <a:ea typeface="Noto Serif Bengali Condensed"/>
                <a:cs typeface="Noto Serif Bengali Condensed"/>
                <a:sym typeface="Noto Serif Bengali Condensed"/>
              </a:rPr>
              <a:t>sgoprev@saogabriel.ms.gov.br</a:t>
            </a:r>
          </a:p>
        </p:txBody>
      </p:sp>
      <p:grpSp>
        <p:nvGrpSpPr>
          <p:cNvPr id="25" name="Group 25"/>
          <p:cNvGrpSpPr/>
          <p:nvPr/>
        </p:nvGrpSpPr>
        <p:grpSpPr>
          <a:xfrm rot="-1862358">
            <a:off x="-1312730" y="-819785"/>
            <a:ext cx="3720802" cy="1839553"/>
            <a:chOff x="0" y="0"/>
            <a:chExt cx="979964" cy="48449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79964" cy="484491"/>
            </a:xfrm>
            <a:custGeom>
              <a:avLst/>
              <a:gdLst/>
              <a:ahLst/>
              <a:cxnLst/>
              <a:rect l="l" t="t" r="r" b="b"/>
              <a:pathLst>
                <a:path w="979964" h="484491">
                  <a:moveTo>
                    <a:pt x="0" y="0"/>
                  </a:moveTo>
                  <a:lnTo>
                    <a:pt x="979964" y="0"/>
                  </a:lnTo>
                  <a:lnTo>
                    <a:pt x="979964" y="484491"/>
                  </a:lnTo>
                  <a:lnTo>
                    <a:pt x="0" y="484491"/>
                  </a:lnTo>
                  <a:close/>
                </a:path>
              </a:pathLst>
            </a:custGeom>
            <a:solidFill>
              <a:srgbClr val="69B0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979964" cy="522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62358">
            <a:off x="416508" y="8035221"/>
            <a:ext cx="1369750" cy="6955615"/>
            <a:chOff x="0" y="0"/>
            <a:chExt cx="360757" cy="18319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0757" cy="1831932"/>
            </a:xfrm>
            <a:custGeom>
              <a:avLst/>
              <a:gdLst/>
              <a:ahLst/>
              <a:cxnLst/>
              <a:rect l="l" t="t" r="r" b="b"/>
              <a:pathLst>
                <a:path w="360757" h="1831932">
                  <a:moveTo>
                    <a:pt x="0" y="0"/>
                  </a:moveTo>
                  <a:lnTo>
                    <a:pt x="360757" y="0"/>
                  </a:lnTo>
                  <a:lnTo>
                    <a:pt x="360757" y="1831932"/>
                  </a:lnTo>
                  <a:lnTo>
                    <a:pt x="0" y="1831932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0757" cy="1870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00120" y="9976849"/>
            <a:ext cx="11517413" cy="310151"/>
            <a:chOff x="0" y="0"/>
            <a:chExt cx="3033393" cy="816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33393" cy="81686"/>
            </a:xfrm>
            <a:custGeom>
              <a:avLst/>
              <a:gdLst/>
              <a:ahLst/>
              <a:cxnLst/>
              <a:rect l="l" t="t" r="r" b="b"/>
              <a:pathLst>
                <a:path w="3033393" h="81686">
                  <a:moveTo>
                    <a:pt x="0" y="0"/>
                  </a:moveTo>
                  <a:lnTo>
                    <a:pt x="3033393" y="0"/>
                  </a:lnTo>
                  <a:lnTo>
                    <a:pt x="3033393" y="81686"/>
                  </a:lnTo>
                  <a:lnTo>
                    <a:pt x="0" y="81686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33393" cy="1197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862358">
            <a:off x="17603125" y="-766542"/>
            <a:ext cx="1369750" cy="2272069"/>
            <a:chOff x="0" y="0"/>
            <a:chExt cx="360757" cy="5984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0757" cy="598405"/>
            </a:xfrm>
            <a:custGeom>
              <a:avLst/>
              <a:gdLst/>
              <a:ahLst/>
              <a:cxnLst/>
              <a:rect l="l" t="t" r="r" b="b"/>
              <a:pathLst>
                <a:path w="360757" h="598405">
                  <a:moveTo>
                    <a:pt x="0" y="0"/>
                  </a:moveTo>
                  <a:lnTo>
                    <a:pt x="360757" y="0"/>
                  </a:lnTo>
                  <a:lnTo>
                    <a:pt x="360757" y="598405"/>
                  </a:lnTo>
                  <a:lnTo>
                    <a:pt x="0" y="598405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60757" cy="636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102788" y="-609196"/>
            <a:ext cx="9418449" cy="848952"/>
            <a:chOff x="0" y="0"/>
            <a:chExt cx="2480579" cy="2235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80579" cy="223592"/>
            </a:xfrm>
            <a:custGeom>
              <a:avLst/>
              <a:gdLst/>
              <a:ahLst/>
              <a:cxnLst/>
              <a:rect l="l" t="t" r="r" b="b"/>
              <a:pathLst>
                <a:path w="2480579" h="223592">
                  <a:moveTo>
                    <a:pt x="0" y="0"/>
                  </a:moveTo>
                  <a:lnTo>
                    <a:pt x="2480579" y="0"/>
                  </a:lnTo>
                  <a:lnTo>
                    <a:pt x="2480579" y="223592"/>
                  </a:lnTo>
                  <a:lnTo>
                    <a:pt x="0" y="223592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480579" cy="261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305772" y="1915077"/>
            <a:ext cx="7744107" cy="1426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751"/>
              </a:lnSpc>
            </a:pPr>
            <a:r>
              <a:rPr lang="en-US" sz="10860" b="1" spc="-347" dirty="0">
                <a:solidFill>
                  <a:srgbClr val="071032"/>
                </a:solidFill>
                <a:latin typeface="Noto Serif Bengali ExtraCondensed Bold"/>
                <a:ea typeface="Noto Serif Bengali ExtraCondensed Bold"/>
                <a:cs typeface="Noto Serif Bengali ExtraCondensed Bold"/>
                <a:sym typeface="Noto Serif Bengali ExtraCondensed Bold"/>
              </a:rPr>
              <a:t>Base de Dados 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3AFF0E47-1045-5B29-C310-9A2DF0A6F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923062"/>
              </p:ext>
            </p:extLst>
          </p:nvPr>
        </p:nvGraphicFramePr>
        <p:xfrm>
          <a:off x="1772230" y="3752787"/>
          <a:ext cx="14811190" cy="4619136"/>
        </p:xfrm>
        <a:graphic>
          <a:graphicData uri="http://schemas.openxmlformats.org/drawingml/2006/table">
            <a:tbl>
              <a:tblPr/>
              <a:tblGrid>
                <a:gridCol w="2962238">
                  <a:extLst>
                    <a:ext uri="{9D8B030D-6E8A-4147-A177-3AD203B41FA5}">
                      <a16:colId xmlns:a16="http://schemas.microsoft.com/office/drawing/2014/main" val="2872807269"/>
                    </a:ext>
                  </a:extLst>
                </a:gridCol>
                <a:gridCol w="2962238">
                  <a:extLst>
                    <a:ext uri="{9D8B030D-6E8A-4147-A177-3AD203B41FA5}">
                      <a16:colId xmlns:a16="http://schemas.microsoft.com/office/drawing/2014/main" val="2842030842"/>
                    </a:ext>
                  </a:extLst>
                </a:gridCol>
                <a:gridCol w="2962238">
                  <a:extLst>
                    <a:ext uri="{9D8B030D-6E8A-4147-A177-3AD203B41FA5}">
                      <a16:colId xmlns:a16="http://schemas.microsoft.com/office/drawing/2014/main" val="1216721941"/>
                    </a:ext>
                  </a:extLst>
                </a:gridCol>
                <a:gridCol w="2962238">
                  <a:extLst>
                    <a:ext uri="{9D8B030D-6E8A-4147-A177-3AD203B41FA5}">
                      <a16:colId xmlns:a16="http://schemas.microsoft.com/office/drawing/2014/main" val="1269346121"/>
                    </a:ext>
                  </a:extLst>
                </a:gridCol>
                <a:gridCol w="2962238">
                  <a:extLst>
                    <a:ext uri="{9D8B030D-6E8A-4147-A177-3AD203B41FA5}">
                      <a16:colId xmlns:a16="http://schemas.microsoft.com/office/drawing/2014/main" val="1991110783"/>
                    </a:ext>
                  </a:extLst>
                </a:gridCol>
              </a:tblGrid>
              <a:tr h="1308442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sz="4000" b="1" i="0">
                          <a:solidFill>
                            <a:srgbClr val="FFFFFF"/>
                          </a:solidFill>
                          <a:effectLst/>
                        </a:rPr>
                        <a:t>Exercícios</a:t>
                      </a:r>
                      <a:endParaRPr lang="en-US" sz="400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</a:rPr>
                        <a:t>Ativos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</a:rPr>
                        <a:t>Aposentados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</a:rPr>
                        <a:t>Pensionistas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</a:rPr>
                        <a:t>Total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28923"/>
                  </a:ext>
                </a:extLst>
              </a:tr>
              <a:tr h="1655347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</a:rPr>
                        <a:t>2024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effectLst/>
                        </a:rPr>
                        <a:t>813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effectLst/>
                        </a:rPr>
                        <a:t>67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effectLst/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effectLst/>
                        </a:rPr>
                        <a:t>889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291511"/>
                  </a:ext>
                </a:extLst>
              </a:tr>
              <a:tr h="1655347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</a:rPr>
                        <a:t>2023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effectLst/>
                        </a:rPr>
                        <a:t>782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effectLst/>
                        </a:rPr>
                        <a:t>47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effectLst/>
                        </a:rPr>
                        <a:t>11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effectLst/>
                        </a:rPr>
                        <a:t>840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358330"/>
                  </a:ext>
                </a:extLst>
              </a:tr>
            </a:tbl>
          </a:graphicData>
        </a:graphic>
      </p:graphicFrame>
      <p:sp>
        <p:nvSpPr>
          <p:cNvPr id="19" name="Rectangle 1">
            <a:extLst>
              <a:ext uri="{FF2B5EF4-FFF2-40B4-BE49-F238E27FC236}">
                <a16:creationId xmlns:a16="http://schemas.microsoft.com/office/drawing/2014/main" id="{C51CD9F9-CFCF-B3ED-0B81-57F7660A7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199" y="3758101"/>
            <a:ext cx="2092988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62358">
            <a:off x="416508" y="8035221"/>
            <a:ext cx="1369750" cy="6955615"/>
            <a:chOff x="0" y="0"/>
            <a:chExt cx="360757" cy="18319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0757" cy="1831932"/>
            </a:xfrm>
            <a:custGeom>
              <a:avLst/>
              <a:gdLst/>
              <a:ahLst/>
              <a:cxnLst/>
              <a:rect l="l" t="t" r="r" b="b"/>
              <a:pathLst>
                <a:path w="360757" h="1831932">
                  <a:moveTo>
                    <a:pt x="0" y="0"/>
                  </a:moveTo>
                  <a:lnTo>
                    <a:pt x="360757" y="0"/>
                  </a:lnTo>
                  <a:lnTo>
                    <a:pt x="360757" y="1831932"/>
                  </a:lnTo>
                  <a:lnTo>
                    <a:pt x="0" y="1831932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0757" cy="1870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00120" y="9976849"/>
            <a:ext cx="11517413" cy="310151"/>
            <a:chOff x="0" y="0"/>
            <a:chExt cx="3033393" cy="816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33393" cy="81686"/>
            </a:xfrm>
            <a:custGeom>
              <a:avLst/>
              <a:gdLst/>
              <a:ahLst/>
              <a:cxnLst/>
              <a:rect l="l" t="t" r="r" b="b"/>
              <a:pathLst>
                <a:path w="3033393" h="81686">
                  <a:moveTo>
                    <a:pt x="0" y="0"/>
                  </a:moveTo>
                  <a:lnTo>
                    <a:pt x="3033393" y="0"/>
                  </a:lnTo>
                  <a:lnTo>
                    <a:pt x="3033393" y="81686"/>
                  </a:lnTo>
                  <a:lnTo>
                    <a:pt x="0" y="81686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33393" cy="1197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862358">
            <a:off x="17603125" y="-766542"/>
            <a:ext cx="1369750" cy="2272069"/>
            <a:chOff x="0" y="0"/>
            <a:chExt cx="360757" cy="5984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0757" cy="598405"/>
            </a:xfrm>
            <a:custGeom>
              <a:avLst/>
              <a:gdLst/>
              <a:ahLst/>
              <a:cxnLst/>
              <a:rect l="l" t="t" r="r" b="b"/>
              <a:pathLst>
                <a:path w="360757" h="598405">
                  <a:moveTo>
                    <a:pt x="0" y="0"/>
                  </a:moveTo>
                  <a:lnTo>
                    <a:pt x="360757" y="0"/>
                  </a:lnTo>
                  <a:lnTo>
                    <a:pt x="360757" y="598405"/>
                  </a:lnTo>
                  <a:lnTo>
                    <a:pt x="0" y="598405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60757" cy="636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102788" y="-609196"/>
            <a:ext cx="9418449" cy="848952"/>
            <a:chOff x="0" y="0"/>
            <a:chExt cx="2480579" cy="2235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80579" cy="223592"/>
            </a:xfrm>
            <a:custGeom>
              <a:avLst/>
              <a:gdLst/>
              <a:ahLst/>
              <a:cxnLst/>
              <a:rect l="l" t="t" r="r" b="b"/>
              <a:pathLst>
                <a:path w="2480579" h="223592">
                  <a:moveTo>
                    <a:pt x="0" y="0"/>
                  </a:moveTo>
                  <a:lnTo>
                    <a:pt x="2480579" y="0"/>
                  </a:lnTo>
                  <a:lnTo>
                    <a:pt x="2480579" y="223592"/>
                  </a:lnTo>
                  <a:lnTo>
                    <a:pt x="0" y="223592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480579" cy="261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156998" y="1708800"/>
            <a:ext cx="15958423" cy="113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12"/>
              </a:lnSpc>
            </a:pPr>
            <a:r>
              <a:rPr lang="en-US" sz="8598" b="1" spc="-275" dirty="0">
                <a:solidFill>
                  <a:srgbClr val="071032"/>
                </a:solidFill>
                <a:latin typeface="Noto Serif Bengali ExtraCondensed Bold"/>
                <a:ea typeface="Noto Serif Bengali ExtraCondensed Bold"/>
                <a:cs typeface="Noto Serif Bengali ExtraCondensed Bold"/>
                <a:sym typeface="Noto Serif Bengali ExtraCondensed Bold"/>
              </a:rPr>
              <a:t>Folha de </a:t>
            </a:r>
            <a:r>
              <a:rPr lang="en-US" sz="8598" b="1" spc="-275" dirty="0" err="1">
                <a:solidFill>
                  <a:srgbClr val="071032"/>
                </a:solidFill>
                <a:latin typeface="Noto Serif Bengali ExtraCondensed Bold"/>
                <a:ea typeface="Noto Serif Bengali ExtraCondensed Bold"/>
                <a:cs typeface="Noto Serif Bengali ExtraCondensed Bold"/>
                <a:sym typeface="Noto Serif Bengali ExtraCondensed Bold"/>
              </a:rPr>
              <a:t>Pagamento</a:t>
            </a:r>
            <a:r>
              <a:rPr lang="en-US" sz="8598" b="1" spc="-275" dirty="0">
                <a:solidFill>
                  <a:srgbClr val="071032"/>
                </a:solidFill>
                <a:latin typeface="Noto Serif Bengali ExtraCondensed Bold"/>
                <a:ea typeface="Noto Serif Bengali ExtraCondensed Bold"/>
                <a:cs typeface="Noto Serif Bengali ExtraCondensed Bold"/>
                <a:sym typeface="Noto Serif Bengali ExtraCondensed Bold"/>
              </a:rPr>
              <a:t> dos </a:t>
            </a:r>
            <a:r>
              <a:rPr lang="en-US" sz="8598" b="1" spc="-275" dirty="0" err="1">
                <a:solidFill>
                  <a:srgbClr val="071032"/>
                </a:solidFill>
                <a:latin typeface="Noto Serif Bengali ExtraCondensed Bold"/>
                <a:ea typeface="Noto Serif Bengali ExtraCondensed Bold"/>
                <a:cs typeface="Noto Serif Bengali ExtraCondensed Bold"/>
                <a:sym typeface="Noto Serif Bengali ExtraCondensed Bold"/>
              </a:rPr>
              <a:t>benefícios</a:t>
            </a:r>
            <a:endParaRPr lang="en-US" sz="8598" b="1" spc="-275" dirty="0">
              <a:solidFill>
                <a:srgbClr val="071032"/>
              </a:solidFill>
              <a:latin typeface="Noto Serif Bengali ExtraCondensed Bold"/>
              <a:ea typeface="Noto Serif Bengali ExtraCondensed Bold"/>
              <a:cs typeface="Noto Serif Bengali ExtraCondensed Bold"/>
              <a:sym typeface="Noto Serif Bengali ExtraCondensed Bold"/>
            </a:endParaRP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571EEC25-8B80-922A-6D02-6ED5EB60D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820540"/>
              </p:ext>
            </p:extLst>
          </p:nvPr>
        </p:nvGraphicFramePr>
        <p:xfrm>
          <a:off x="2095500" y="3593932"/>
          <a:ext cx="14097000" cy="4626225"/>
        </p:xfrm>
        <a:graphic>
          <a:graphicData uri="http://schemas.openxmlformats.org/drawingml/2006/table">
            <a:tbl>
              <a:tblPr/>
              <a:tblGrid>
                <a:gridCol w="3524250">
                  <a:extLst>
                    <a:ext uri="{9D8B030D-6E8A-4147-A177-3AD203B41FA5}">
                      <a16:colId xmlns:a16="http://schemas.microsoft.com/office/drawing/2014/main" val="2219845721"/>
                    </a:ext>
                  </a:extLst>
                </a:gridCol>
                <a:gridCol w="3524250">
                  <a:extLst>
                    <a:ext uri="{9D8B030D-6E8A-4147-A177-3AD203B41FA5}">
                      <a16:colId xmlns:a16="http://schemas.microsoft.com/office/drawing/2014/main" val="3634788595"/>
                    </a:ext>
                  </a:extLst>
                </a:gridCol>
                <a:gridCol w="3524250">
                  <a:extLst>
                    <a:ext uri="{9D8B030D-6E8A-4147-A177-3AD203B41FA5}">
                      <a16:colId xmlns:a16="http://schemas.microsoft.com/office/drawing/2014/main" val="2391531798"/>
                    </a:ext>
                  </a:extLst>
                </a:gridCol>
                <a:gridCol w="3524250">
                  <a:extLst>
                    <a:ext uri="{9D8B030D-6E8A-4147-A177-3AD203B41FA5}">
                      <a16:colId xmlns:a16="http://schemas.microsoft.com/office/drawing/2014/main" val="906904517"/>
                    </a:ext>
                  </a:extLst>
                </a:gridCol>
              </a:tblGrid>
              <a:tr h="1105195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FFFF"/>
                          </a:solidFill>
                          <a:effectLst/>
                        </a:rPr>
                        <a:t>Plano </a:t>
                      </a:r>
                      <a:r>
                        <a:rPr lang="en-US" sz="4000" b="1" dirty="0" err="1">
                          <a:solidFill>
                            <a:srgbClr val="FFFFFF"/>
                          </a:solidFill>
                          <a:effectLst/>
                        </a:rPr>
                        <a:t>Previdenciário</a:t>
                      </a:r>
                      <a:endParaRPr lang="en-US" sz="40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</a:rPr>
                        <a:t>2024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</a:rPr>
                        <a:t>2023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</a:rPr>
                        <a:t>2022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533029"/>
                  </a:ext>
                </a:extLst>
              </a:tr>
              <a:tr h="1105195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FFFFFF"/>
                          </a:solidFill>
                          <a:effectLst/>
                        </a:rPr>
                        <a:t>Aposentados 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effectLst/>
                        </a:rPr>
                        <a:t>740.157,12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effectLst/>
                        </a:rPr>
                        <a:t>492.524,00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effectLst/>
                        </a:rPr>
                        <a:t>308.090,29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622557"/>
                  </a:ext>
                </a:extLst>
              </a:tr>
              <a:tr h="1105195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FFFFFF"/>
                          </a:solidFill>
                          <a:effectLst/>
                        </a:rPr>
                        <a:t>Pensionistas 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effectLst/>
                        </a:rPr>
                        <a:t>26.737,52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effectLst/>
                        </a:rPr>
                        <a:t>48.039,18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effectLst/>
                        </a:rPr>
                        <a:t>20.150,94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767351"/>
                  </a:ext>
                </a:extLst>
              </a:tr>
              <a:tr h="1105195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</a:rPr>
                        <a:t>Total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</a:rPr>
                        <a:t>766.894,64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</a:rPr>
                        <a:t>540.563,18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FFFF"/>
                          </a:solidFill>
                          <a:effectLst/>
                        </a:rPr>
                        <a:t>328.241,23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658327"/>
                  </a:ext>
                </a:extLst>
              </a:tr>
            </a:tbl>
          </a:graphicData>
        </a:graphic>
      </p:graphicFrame>
      <p:sp>
        <p:nvSpPr>
          <p:cNvPr id="17" name="Rectangle 1">
            <a:extLst>
              <a:ext uri="{FF2B5EF4-FFF2-40B4-BE49-F238E27FC236}">
                <a16:creationId xmlns:a16="http://schemas.microsoft.com/office/drawing/2014/main" id="{91F00E36-E0F4-11A8-A291-E0541DD68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112954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62358">
            <a:off x="416508" y="8035221"/>
            <a:ext cx="1369750" cy="6955615"/>
            <a:chOff x="0" y="0"/>
            <a:chExt cx="360757" cy="18319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0757" cy="1831932"/>
            </a:xfrm>
            <a:custGeom>
              <a:avLst/>
              <a:gdLst/>
              <a:ahLst/>
              <a:cxnLst/>
              <a:rect l="l" t="t" r="r" b="b"/>
              <a:pathLst>
                <a:path w="360757" h="1831932">
                  <a:moveTo>
                    <a:pt x="0" y="0"/>
                  </a:moveTo>
                  <a:lnTo>
                    <a:pt x="360757" y="0"/>
                  </a:lnTo>
                  <a:lnTo>
                    <a:pt x="360757" y="1831932"/>
                  </a:lnTo>
                  <a:lnTo>
                    <a:pt x="0" y="1831932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0757" cy="1870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00120" y="9976849"/>
            <a:ext cx="11517413" cy="310151"/>
            <a:chOff x="0" y="0"/>
            <a:chExt cx="3033393" cy="816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33393" cy="81686"/>
            </a:xfrm>
            <a:custGeom>
              <a:avLst/>
              <a:gdLst/>
              <a:ahLst/>
              <a:cxnLst/>
              <a:rect l="l" t="t" r="r" b="b"/>
              <a:pathLst>
                <a:path w="3033393" h="81686">
                  <a:moveTo>
                    <a:pt x="0" y="0"/>
                  </a:moveTo>
                  <a:lnTo>
                    <a:pt x="3033393" y="0"/>
                  </a:lnTo>
                  <a:lnTo>
                    <a:pt x="3033393" y="81686"/>
                  </a:lnTo>
                  <a:lnTo>
                    <a:pt x="0" y="81686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33393" cy="1197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862358">
            <a:off x="17603125" y="-766542"/>
            <a:ext cx="1369750" cy="2272069"/>
            <a:chOff x="0" y="0"/>
            <a:chExt cx="360757" cy="5984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0757" cy="598405"/>
            </a:xfrm>
            <a:custGeom>
              <a:avLst/>
              <a:gdLst/>
              <a:ahLst/>
              <a:cxnLst/>
              <a:rect l="l" t="t" r="r" b="b"/>
              <a:pathLst>
                <a:path w="360757" h="598405">
                  <a:moveTo>
                    <a:pt x="0" y="0"/>
                  </a:moveTo>
                  <a:lnTo>
                    <a:pt x="360757" y="0"/>
                  </a:lnTo>
                  <a:lnTo>
                    <a:pt x="360757" y="598405"/>
                  </a:lnTo>
                  <a:lnTo>
                    <a:pt x="0" y="598405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60757" cy="636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102788" y="-609196"/>
            <a:ext cx="9418449" cy="848952"/>
            <a:chOff x="0" y="0"/>
            <a:chExt cx="2480579" cy="2235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80579" cy="223592"/>
            </a:xfrm>
            <a:custGeom>
              <a:avLst/>
              <a:gdLst/>
              <a:ahLst/>
              <a:cxnLst/>
              <a:rect l="l" t="t" r="r" b="b"/>
              <a:pathLst>
                <a:path w="2480579" h="223592">
                  <a:moveTo>
                    <a:pt x="0" y="0"/>
                  </a:moveTo>
                  <a:lnTo>
                    <a:pt x="2480579" y="0"/>
                  </a:lnTo>
                  <a:lnTo>
                    <a:pt x="2480579" y="223592"/>
                  </a:lnTo>
                  <a:lnTo>
                    <a:pt x="0" y="223592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480579" cy="261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00120" y="1934342"/>
            <a:ext cx="16848026" cy="1186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512"/>
              </a:lnSpc>
            </a:pPr>
            <a:r>
              <a:rPr lang="en-US" sz="9600" b="1" spc="-275" dirty="0" err="1">
                <a:solidFill>
                  <a:srgbClr val="071032"/>
                </a:solidFill>
                <a:latin typeface="Noto Serif Bengali ExtraCondensed Bold"/>
                <a:ea typeface="Noto Serif Bengali ExtraCondensed Bold"/>
                <a:cs typeface="Noto Serif Bengali ExtraCondensed Bold"/>
                <a:sym typeface="Noto Serif Bengali ExtraCondensed Bold"/>
              </a:rPr>
              <a:t>Receita</a:t>
            </a:r>
            <a:r>
              <a:rPr lang="en-US" sz="9600" b="1" spc="-275" dirty="0">
                <a:solidFill>
                  <a:srgbClr val="071032"/>
                </a:solidFill>
                <a:latin typeface="Noto Serif Bengali ExtraCondensed Bold"/>
                <a:ea typeface="Noto Serif Bengali ExtraCondensed Bold"/>
                <a:cs typeface="Noto Serif Bengali ExtraCondensed Bold"/>
                <a:sym typeface="Noto Serif Bengali ExtraCondensed Bold"/>
              </a:rPr>
              <a:t> Plano </a:t>
            </a:r>
            <a:r>
              <a:rPr lang="en-US" sz="9600" b="1" spc="-275" dirty="0" err="1">
                <a:solidFill>
                  <a:srgbClr val="071032"/>
                </a:solidFill>
                <a:latin typeface="Noto Serif Bengali ExtraCondensed Bold"/>
                <a:ea typeface="Noto Serif Bengali ExtraCondensed Bold"/>
                <a:cs typeface="Noto Serif Bengali ExtraCondensed Bold"/>
                <a:sym typeface="Noto Serif Bengali ExtraCondensed Bold"/>
              </a:rPr>
              <a:t>Previdenciário</a:t>
            </a:r>
            <a:r>
              <a:rPr lang="en-US" sz="9600" b="1" spc="-275" dirty="0">
                <a:solidFill>
                  <a:srgbClr val="071032"/>
                </a:solidFill>
                <a:latin typeface="Noto Serif Bengali ExtraCondensed Bold"/>
                <a:ea typeface="Noto Serif Bengali ExtraCondensed Bold"/>
                <a:cs typeface="Noto Serif Bengali ExtraCondensed Bold"/>
                <a:sym typeface="Noto Serif Bengali ExtraCondensed Bold"/>
              </a:rPr>
              <a:t> </a:t>
            </a: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733EEE57-1726-3162-A6D2-9FC127DB0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215483"/>
              </p:ext>
            </p:extLst>
          </p:nvPr>
        </p:nvGraphicFramePr>
        <p:xfrm>
          <a:off x="4238092" y="3878427"/>
          <a:ext cx="9811816" cy="5314304"/>
        </p:xfrm>
        <a:graphic>
          <a:graphicData uri="http://schemas.openxmlformats.org/drawingml/2006/table">
            <a:tbl>
              <a:tblPr/>
              <a:tblGrid>
                <a:gridCol w="4905908">
                  <a:extLst>
                    <a:ext uri="{9D8B030D-6E8A-4147-A177-3AD203B41FA5}">
                      <a16:colId xmlns:a16="http://schemas.microsoft.com/office/drawing/2014/main" val="775222379"/>
                    </a:ext>
                  </a:extLst>
                </a:gridCol>
                <a:gridCol w="4905908">
                  <a:extLst>
                    <a:ext uri="{9D8B030D-6E8A-4147-A177-3AD203B41FA5}">
                      <a16:colId xmlns:a16="http://schemas.microsoft.com/office/drawing/2014/main" val="1027787491"/>
                    </a:ext>
                  </a:extLst>
                </a:gridCol>
              </a:tblGrid>
              <a:tr h="952503">
                <a:tc rowSpan="2"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sz="4000" b="1" i="0" dirty="0" err="1">
                          <a:solidFill>
                            <a:srgbClr val="FFFFFF"/>
                          </a:solidFill>
                          <a:effectLst/>
                        </a:rPr>
                        <a:t>Período</a:t>
                      </a:r>
                      <a:r>
                        <a:rPr lang="en-US" sz="4000" b="1" i="0" dirty="0">
                          <a:solidFill>
                            <a:srgbClr val="FFFFFF"/>
                          </a:solidFill>
                          <a:effectLst/>
                        </a:rPr>
                        <a:t> Base</a:t>
                      </a:r>
                      <a:r>
                        <a:rPr lang="en-US" sz="4000" b="0" i="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US" sz="40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sz="4000" b="1" i="0">
                          <a:solidFill>
                            <a:srgbClr val="FFFFFF"/>
                          </a:solidFill>
                          <a:effectLst/>
                        </a:rPr>
                        <a:t>Receitas</a:t>
                      </a:r>
                      <a:r>
                        <a:rPr lang="en-US" sz="4000" b="0" i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US" sz="40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706165"/>
                  </a:ext>
                </a:extLst>
              </a:tr>
              <a:tr h="1504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sz="4000" b="1" i="0">
                          <a:solidFill>
                            <a:srgbClr val="000000"/>
                          </a:solidFill>
                          <a:effectLst/>
                        </a:rPr>
                        <a:t>Plano Previdenciário</a:t>
                      </a:r>
                      <a:r>
                        <a:rPr lang="en-US" sz="4000" b="0" i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4000" b="1">
                        <a:effectLst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649984"/>
                  </a:ext>
                </a:extLst>
              </a:tr>
              <a:tr h="952503">
                <a:tc>
                  <a:txBody>
                    <a:bodyPr/>
                    <a:lstStyle/>
                    <a:p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</a:rPr>
                        <a:t>2022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23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effectLst/>
                        </a:rPr>
                        <a:t>13.922.766,93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531598"/>
                  </a:ext>
                </a:extLst>
              </a:tr>
              <a:tr h="952503">
                <a:tc>
                  <a:txBody>
                    <a:bodyPr/>
                    <a:lstStyle/>
                    <a:p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</a:rPr>
                        <a:t>2023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23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>
                          <a:effectLst/>
                        </a:rPr>
                        <a:t>19.858.995,04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400176"/>
                  </a:ext>
                </a:extLst>
              </a:tr>
              <a:tr h="952503">
                <a:tc>
                  <a:txBody>
                    <a:bodyPr/>
                    <a:lstStyle/>
                    <a:p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</a:rPr>
                        <a:t>2024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23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effectLst/>
                        </a:rPr>
                        <a:t>25.236.838,59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63256"/>
                  </a:ext>
                </a:extLst>
              </a:tr>
            </a:tbl>
          </a:graphicData>
        </a:graphic>
      </p:graphicFrame>
      <p:sp>
        <p:nvSpPr>
          <p:cNvPr id="17" name="Rectangle 1">
            <a:extLst>
              <a:ext uri="{FF2B5EF4-FFF2-40B4-BE49-F238E27FC236}">
                <a16:creationId xmlns:a16="http://schemas.microsoft.com/office/drawing/2014/main" id="{253089D2-ABC3-AAA3-DD00-472CB7B13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3792" y="3536364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62358">
            <a:off x="416508" y="8035221"/>
            <a:ext cx="1369750" cy="6955615"/>
            <a:chOff x="0" y="0"/>
            <a:chExt cx="360757" cy="18319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0757" cy="1831932"/>
            </a:xfrm>
            <a:custGeom>
              <a:avLst/>
              <a:gdLst/>
              <a:ahLst/>
              <a:cxnLst/>
              <a:rect l="l" t="t" r="r" b="b"/>
              <a:pathLst>
                <a:path w="360757" h="1831932">
                  <a:moveTo>
                    <a:pt x="0" y="0"/>
                  </a:moveTo>
                  <a:lnTo>
                    <a:pt x="360757" y="0"/>
                  </a:lnTo>
                  <a:lnTo>
                    <a:pt x="360757" y="1831932"/>
                  </a:lnTo>
                  <a:lnTo>
                    <a:pt x="0" y="1831932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0757" cy="1870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00120" y="9976849"/>
            <a:ext cx="11517413" cy="310151"/>
            <a:chOff x="0" y="0"/>
            <a:chExt cx="3033393" cy="816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33393" cy="81686"/>
            </a:xfrm>
            <a:custGeom>
              <a:avLst/>
              <a:gdLst/>
              <a:ahLst/>
              <a:cxnLst/>
              <a:rect l="l" t="t" r="r" b="b"/>
              <a:pathLst>
                <a:path w="3033393" h="81686">
                  <a:moveTo>
                    <a:pt x="0" y="0"/>
                  </a:moveTo>
                  <a:lnTo>
                    <a:pt x="3033393" y="0"/>
                  </a:lnTo>
                  <a:lnTo>
                    <a:pt x="3033393" y="81686"/>
                  </a:lnTo>
                  <a:lnTo>
                    <a:pt x="0" y="81686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33393" cy="1197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862358">
            <a:off x="17603125" y="-766542"/>
            <a:ext cx="1369750" cy="2272069"/>
            <a:chOff x="0" y="0"/>
            <a:chExt cx="360757" cy="5984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0757" cy="598405"/>
            </a:xfrm>
            <a:custGeom>
              <a:avLst/>
              <a:gdLst/>
              <a:ahLst/>
              <a:cxnLst/>
              <a:rect l="l" t="t" r="r" b="b"/>
              <a:pathLst>
                <a:path w="360757" h="598405">
                  <a:moveTo>
                    <a:pt x="0" y="0"/>
                  </a:moveTo>
                  <a:lnTo>
                    <a:pt x="360757" y="0"/>
                  </a:lnTo>
                  <a:lnTo>
                    <a:pt x="360757" y="598405"/>
                  </a:lnTo>
                  <a:lnTo>
                    <a:pt x="0" y="598405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60757" cy="636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102788" y="-609196"/>
            <a:ext cx="9418449" cy="848952"/>
            <a:chOff x="0" y="0"/>
            <a:chExt cx="2480579" cy="2235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80579" cy="223592"/>
            </a:xfrm>
            <a:custGeom>
              <a:avLst/>
              <a:gdLst/>
              <a:ahLst/>
              <a:cxnLst/>
              <a:rect l="l" t="t" r="r" b="b"/>
              <a:pathLst>
                <a:path w="2480579" h="223592">
                  <a:moveTo>
                    <a:pt x="0" y="0"/>
                  </a:moveTo>
                  <a:lnTo>
                    <a:pt x="2480579" y="0"/>
                  </a:lnTo>
                  <a:lnTo>
                    <a:pt x="2480579" y="223592"/>
                  </a:lnTo>
                  <a:lnTo>
                    <a:pt x="0" y="223592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480579" cy="261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0" y="1925825"/>
            <a:ext cx="18676826" cy="1186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512"/>
              </a:lnSpc>
            </a:pPr>
            <a:r>
              <a:rPr lang="en-US" sz="9600" b="1" spc="-275" dirty="0" err="1">
                <a:solidFill>
                  <a:srgbClr val="071032"/>
                </a:solidFill>
                <a:latin typeface="Noto Serif Bengali ExtraCondensed Bold"/>
                <a:ea typeface="Noto Serif Bengali ExtraCondensed Bold"/>
                <a:cs typeface="Noto Serif Bengali ExtraCondensed Bold"/>
                <a:sym typeface="Noto Serif Bengali ExtraCondensed Bold"/>
              </a:rPr>
              <a:t>Despesas</a:t>
            </a:r>
            <a:r>
              <a:rPr lang="en-US" sz="9600" b="1" spc="-275" dirty="0">
                <a:solidFill>
                  <a:srgbClr val="071032"/>
                </a:solidFill>
                <a:latin typeface="Noto Serif Bengali ExtraCondensed Bold"/>
                <a:ea typeface="Noto Serif Bengali ExtraCondensed Bold"/>
                <a:cs typeface="Noto Serif Bengali ExtraCondensed Bold"/>
                <a:sym typeface="Noto Serif Bengali ExtraCondensed Bold"/>
              </a:rPr>
              <a:t> Plano </a:t>
            </a:r>
            <a:r>
              <a:rPr lang="en-US" sz="9600" b="1" spc="-275" dirty="0" err="1">
                <a:solidFill>
                  <a:srgbClr val="071032"/>
                </a:solidFill>
                <a:latin typeface="Noto Serif Bengali ExtraCondensed Bold"/>
                <a:ea typeface="Noto Serif Bengali ExtraCondensed Bold"/>
                <a:cs typeface="Noto Serif Bengali ExtraCondensed Bold"/>
                <a:sym typeface="Noto Serif Bengali ExtraCondensed Bold"/>
              </a:rPr>
              <a:t>Previdenciário</a:t>
            </a:r>
            <a:r>
              <a:rPr lang="en-US" sz="9600" b="1" spc="-275" dirty="0">
                <a:solidFill>
                  <a:srgbClr val="071032"/>
                </a:solidFill>
                <a:latin typeface="Noto Serif Bengali ExtraCondensed Bold"/>
                <a:ea typeface="Noto Serif Bengali ExtraCondensed Bold"/>
                <a:cs typeface="Noto Serif Bengali ExtraCondensed Bold"/>
                <a:sym typeface="Noto Serif Bengali ExtraCondensed Bold"/>
              </a:rPr>
              <a:t> </a:t>
            </a: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85883950-ADEE-7C8E-17AD-AA09F5C73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362328"/>
              </p:ext>
            </p:extLst>
          </p:nvPr>
        </p:nvGraphicFramePr>
        <p:xfrm>
          <a:off x="4465782" y="3679756"/>
          <a:ext cx="9356436" cy="5264392"/>
        </p:xfrm>
        <a:graphic>
          <a:graphicData uri="http://schemas.openxmlformats.org/drawingml/2006/table">
            <a:tbl>
              <a:tblPr/>
              <a:tblGrid>
                <a:gridCol w="4678218">
                  <a:extLst>
                    <a:ext uri="{9D8B030D-6E8A-4147-A177-3AD203B41FA5}">
                      <a16:colId xmlns:a16="http://schemas.microsoft.com/office/drawing/2014/main" val="3874627845"/>
                    </a:ext>
                  </a:extLst>
                </a:gridCol>
                <a:gridCol w="4678218">
                  <a:extLst>
                    <a:ext uri="{9D8B030D-6E8A-4147-A177-3AD203B41FA5}">
                      <a16:colId xmlns:a16="http://schemas.microsoft.com/office/drawing/2014/main" val="399608413"/>
                    </a:ext>
                  </a:extLst>
                </a:gridCol>
              </a:tblGrid>
              <a:tr h="943557">
                <a:tc rowSpan="2"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sz="4000" b="1" i="0">
                          <a:solidFill>
                            <a:srgbClr val="FFFFFF"/>
                          </a:solidFill>
                          <a:effectLst/>
                        </a:rPr>
                        <a:t>Período Base</a:t>
                      </a:r>
                      <a:r>
                        <a:rPr lang="en-US" sz="4000" b="0" i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US" sz="40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</a:rPr>
                        <a:t>Despesas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63510"/>
                  </a:ext>
                </a:extLst>
              </a:tr>
              <a:tr h="14901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-US" sz="4000" b="1" i="0">
                          <a:solidFill>
                            <a:srgbClr val="000000"/>
                          </a:solidFill>
                          <a:effectLst/>
                        </a:rPr>
                        <a:t>Plano Previdenciário</a:t>
                      </a:r>
                      <a:r>
                        <a:rPr lang="en-US" sz="4000" b="0" i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4000" b="1">
                        <a:effectLst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629695"/>
                  </a:ext>
                </a:extLst>
              </a:tr>
              <a:tr h="943557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</a:rPr>
                        <a:t>2022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effectLst/>
                        </a:rPr>
                        <a:t>3.491.018,25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486396"/>
                  </a:ext>
                </a:extLst>
              </a:tr>
              <a:tr h="943557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</a:rPr>
                        <a:t>2023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effectLst/>
                        </a:rPr>
                        <a:t>5.949.258,90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120191"/>
                  </a:ext>
                </a:extLst>
              </a:tr>
              <a:tr h="94355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FFFF"/>
                          </a:solidFill>
                          <a:effectLst/>
                        </a:rPr>
                        <a:t>2024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effectLst/>
                        </a:rPr>
                        <a:t>9.225.865,26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676139"/>
                  </a:ext>
                </a:extLst>
              </a:tr>
            </a:tbl>
          </a:graphicData>
        </a:graphic>
      </p:graphicFrame>
      <p:sp>
        <p:nvSpPr>
          <p:cNvPr id="17" name="Rectangle 1">
            <a:extLst>
              <a:ext uri="{FF2B5EF4-FFF2-40B4-BE49-F238E27FC236}">
                <a16:creationId xmlns:a16="http://schemas.microsoft.com/office/drawing/2014/main" id="{30939122-D90F-5CC1-2E92-062BD034C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00915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62358">
            <a:off x="15014260" y="-1715637"/>
            <a:ext cx="2448600" cy="12910410"/>
            <a:chOff x="0" y="0"/>
            <a:chExt cx="644899" cy="3400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4899" cy="3400273"/>
            </a:xfrm>
            <a:custGeom>
              <a:avLst/>
              <a:gdLst/>
              <a:ahLst/>
              <a:cxnLst/>
              <a:rect l="l" t="t" r="r" b="b"/>
              <a:pathLst>
                <a:path w="644899" h="3400273">
                  <a:moveTo>
                    <a:pt x="0" y="0"/>
                  </a:moveTo>
                  <a:lnTo>
                    <a:pt x="644899" y="0"/>
                  </a:lnTo>
                  <a:lnTo>
                    <a:pt x="644899" y="3400273"/>
                  </a:lnTo>
                  <a:lnTo>
                    <a:pt x="0" y="3400273"/>
                  </a:lnTo>
                  <a:close/>
                </a:path>
              </a:pathLst>
            </a:custGeom>
            <a:solidFill>
              <a:srgbClr val="69B0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44899" cy="3438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862358">
            <a:off x="15166660" y="-1563237"/>
            <a:ext cx="2448600" cy="12910410"/>
            <a:chOff x="0" y="0"/>
            <a:chExt cx="644899" cy="34002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4899" cy="3400273"/>
            </a:xfrm>
            <a:custGeom>
              <a:avLst/>
              <a:gdLst/>
              <a:ahLst/>
              <a:cxnLst/>
              <a:rect l="l" t="t" r="r" b="b"/>
              <a:pathLst>
                <a:path w="644899" h="3400273">
                  <a:moveTo>
                    <a:pt x="0" y="0"/>
                  </a:moveTo>
                  <a:lnTo>
                    <a:pt x="644899" y="0"/>
                  </a:lnTo>
                  <a:lnTo>
                    <a:pt x="644899" y="3400273"/>
                  </a:lnTo>
                  <a:lnTo>
                    <a:pt x="0" y="3400273"/>
                  </a:lnTo>
                  <a:close/>
                </a:path>
              </a:pathLst>
            </a:custGeom>
            <a:solidFill>
              <a:srgbClr val="69B0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644899" cy="3438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862358">
            <a:off x="15309746" y="-3417475"/>
            <a:ext cx="519935" cy="6955615"/>
            <a:chOff x="0" y="0"/>
            <a:chExt cx="136938" cy="18319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6938" cy="1831932"/>
            </a:xfrm>
            <a:custGeom>
              <a:avLst/>
              <a:gdLst/>
              <a:ahLst/>
              <a:cxnLst/>
              <a:rect l="l" t="t" r="r" b="b"/>
              <a:pathLst>
                <a:path w="136938" h="1831932">
                  <a:moveTo>
                    <a:pt x="0" y="0"/>
                  </a:moveTo>
                  <a:lnTo>
                    <a:pt x="136938" y="0"/>
                  </a:lnTo>
                  <a:lnTo>
                    <a:pt x="136938" y="1831932"/>
                  </a:lnTo>
                  <a:lnTo>
                    <a:pt x="0" y="1831932"/>
                  </a:lnTo>
                  <a:close/>
                </a:path>
              </a:pathLst>
            </a:custGeom>
            <a:solidFill>
              <a:srgbClr val="69B0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36938" cy="1870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862358">
            <a:off x="18515884" y="6042962"/>
            <a:ext cx="473105" cy="12910410"/>
            <a:chOff x="0" y="0"/>
            <a:chExt cx="124604" cy="340027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4604" cy="3400273"/>
            </a:xfrm>
            <a:custGeom>
              <a:avLst/>
              <a:gdLst/>
              <a:ahLst/>
              <a:cxnLst/>
              <a:rect l="l" t="t" r="r" b="b"/>
              <a:pathLst>
                <a:path w="124604" h="3400273">
                  <a:moveTo>
                    <a:pt x="0" y="0"/>
                  </a:moveTo>
                  <a:lnTo>
                    <a:pt x="124604" y="0"/>
                  </a:lnTo>
                  <a:lnTo>
                    <a:pt x="124604" y="3400273"/>
                  </a:lnTo>
                  <a:lnTo>
                    <a:pt x="0" y="3400273"/>
                  </a:lnTo>
                  <a:close/>
                </a:path>
              </a:pathLst>
            </a:custGeom>
            <a:solidFill>
              <a:srgbClr val="69B0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24604" cy="3438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676934" y="3949337"/>
            <a:ext cx="11496703" cy="308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812"/>
              </a:lnSpc>
            </a:pPr>
            <a:r>
              <a:rPr lang="en-US" sz="11931" b="1" spc="-381">
                <a:solidFill>
                  <a:srgbClr val="437235"/>
                </a:solidFill>
                <a:latin typeface="Noto Serif Bengali ExtraCondensed Bold"/>
                <a:ea typeface="Noto Serif Bengali ExtraCondensed Bold"/>
                <a:cs typeface="Noto Serif Bengali ExtraCondensed Bold"/>
                <a:sym typeface="Noto Serif Bengali ExtraCondensed Bold"/>
              </a:rPr>
              <a:t>Resultados da Avaliação Atuarial</a:t>
            </a:r>
            <a:r>
              <a:rPr lang="en-US" sz="11931" b="1" spc="-381">
                <a:solidFill>
                  <a:srgbClr val="071032"/>
                </a:solidFill>
                <a:latin typeface="Noto Serif Bengali ExtraCondensed Bold"/>
                <a:ea typeface="Noto Serif Bengali ExtraCondensed Bold"/>
                <a:cs typeface="Noto Serif Bengali ExtraCondensed Bold"/>
                <a:sym typeface="Noto Serif Bengali ExtraCondensed Bold"/>
              </a:rPr>
              <a:t> </a:t>
            </a:r>
          </a:p>
        </p:txBody>
      </p:sp>
      <p:grpSp>
        <p:nvGrpSpPr>
          <p:cNvPr id="15" name="Group 15"/>
          <p:cNvGrpSpPr/>
          <p:nvPr/>
        </p:nvGrpSpPr>
        <p:grpSpPr>
          <a:xfrm rot="-1862358">
            <a:off x="416508" y="8035221"/>
            <a:ext cx="1369750" cy="6955615"/>
            <a:chOff x="0" y="0"/>
            <a:chExt cx="360757" cy="183193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60757" cy="1831932"/>
            </a:xfrm>
            <a:custGeom>
              <a:avLst/>
              <a:gdLst/>
              <a:ahLst/>
              <a:cxnLst/>
              <a:rect l="l" t="t" r="r" b="b"/>
              <a:pathLst>
                <a:path w="360757" h="1831932">
                  <a:moveTo>
                    <a:pt x="0" y="0"/>
                  </a:moveTo>
                  <a:lnTo>
                    <a:pt x="360757" y="0"/>
                  </a:lnTo>
                  <a:lnTo>
                    <a:pt x="360757" y="1831932"/>
                  </a:lnTo>
                  <a:lnTo>
                    <a:pt x="0" y="1831932"/>
                  </a:lnTo>
                  <a:close/>
                </a:path>
              </a:pathLst>
            </a:custGeom>
            <a:solidFill>
              <a:srgbClr val="69B0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360757" cy="1870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7006698" y="215799"/>
            <a:ext cx="1158014" cy="812901"/>
          </a:xfrm>
          <a:custGeom>
            <a:avLst/>
            <a:gdLst/>
            <a:ahLst/>
            <a:cxnLst/>
            <a:rect l="l" t="t" r="r" b="b"/>
            <a:pathLst>
              <a:path w="1158014" h="812901">
                <a:moveTo>
                  <a:pt x="0" y="0"/>
                </a:moveTo>
                <a:lnTo>
                  <a:pt x="1158014" y="0"/>
                </a:lnTo>
                <a:lnTo>
                  <a:pt x="1158014" y="812901"/>
                </a:lnTo>
                <a:lnTo>
                  <a:pt x="0" y="812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10" r="-432271" b="-32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2004601" y="9442321"/>
            <a:ext cx="611348" cy="611348"/>
          </a:xfrm>
          <a:custGeom>
            <a:avLst/>
            <a:gdLst/>
            <a:ahLst/>
            <a:cxnLst/>
            <a:rect l="l" t="t" r="r" b="b"/>
            <a:pathLst>
              <a:path w="611348" h="611348">
                <a:moveTo>
                  <a:pt x="0" y="0"/>
                </a:moveTo>
                <a:lnTo>
                  <a:pt x="611347" y="0"/>
                </a:lnTo>
                <a:lnTo>
                  <a:pt x="611347" y="611347"/>
                </a:lnTo>
                <a:lnTo>
                  <a:pt x="0" y="6113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6428469" y="9442321"/>
            <a:ext cx="617911" cy="617911"/>
          </a:xfrm>
          <a:custGeom>
            <a:avLst/>
            <a:gdLst/>
            <a:ahLst/>
            <a:cxnLst/>
            <a:rect l="l" t="t" r="r" b="b"/>
            <a:pathLst>
              <a:path w="617911" h="617911">
                <a:moveTo>
                  <a:pt x="0" y="0"/>
                </a:moveTo>
                <a:lnTo>
                  <a:pt x="617910" y="0"/>
                </a:lnTo>
                <a:lnTo>
                  <a:pt x="617910" y="617910"/>
                </a:lnTo>
                <a:lnTo>
                  <a:pt x="0" y="6179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1238190" y="9442321"/>
            <a:ext cx="617911" cy="617911"/>
          </a:xfrm>
          <a:custGeom>
            <a:avLst/>
            <a:gdLst/>
            <a:ahLst/>
            <a:cxnLst/>
            <a:rect l="l" t="t" r="r" b="b"/>
            <a:pathLst>
              <a:path w="617911" h="617911">
                <a:moveTo>
                  <a:pt x="0" y="0"/>
                </a:moveTo>
                <a:lnTo>
                  <a:pt x="617911" y="0"/>
                </a:lnTo>
                <a:lnTo>
                  <a:pt x="617911" y="617910"/>
                </a:lnTo>
                <a:lnTo>
                  <a:pt x="0" y="617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2826954" y="9539875"/>
            <a:ext cx="2086354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177"/>
              </a:lnSpc>
              <a:spcBef>
                <a:spcPct val="0"/>
              </a:spcBef>
            </a:pPr>
            <a:r>
              <a:rPr lang="en-US" sz="2269" dirty="0">
                <a:solidFill>
                  <a:srgbClr val="2F351C"/>
                </a:solidFill>
                <a:latin typeface="Noto Serif Bengali Condensed"/>
                <a:ea typeface="Noto Serif Bengali Condensed"/>
                <a:cs typeface="Noto Serif Bengali Condensed"/>
                <a:sym typeface="Noto Serif Bengali Condensed"/>
              </a:rPr>
              <a:t>(67) 3295-1707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046379" y="9534646"/>
            <a:ext cx="2381457" cy="376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77"/>
              </a:lnSpc>
              <a:spcBef>
                <a:spcPct val="0"/>
              </a:spcBef>
            </a:pPr>
            <a:r>
              <a:rPr lang="en-US" sz="2269" u="none" strike="noStrike">
                <a:solidFill>
                  <a:srgbClr val="2F351C"/>
                </a:solidFill>
                <a:latin typeface="Noto Serif Bengali Condensed"/>
                <a:ea typeface="Noto Serif Bengali Condensed"/>
                <a:cs typeface="Noto Serif Bengali Condensed"/>
                <a:sym typeface="Noto Serif Bengali Condensed"/>
              </a:rPr>
              <a:t>sgoprev.ms.gov.br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937865" y="9543157"/>
            <a:ext cx="3631849" cy="378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77"/>
              </a:lnSpc>
              <a:spcBef>
                <a:spcPct val="0"/>
              </a:spcBef>
            </a:pPr>
            <a:r>
              <a:rPr lang="en-US" sz="2269">
                <a:solidFill>
                  <a:srgbClr val="2F351C"/>
                </a:solidFill>
                <a:latin typeface="Noto Serif Bengali Condensed"/>
                <a:ea typeface="Noto Serif Bengali Condensed"/>
                <a:cs typeface="Noto Serif Bengali Condensed"/>
                <a:sym typeface="Noto Serif Bengali Condensed"/>
              </a:rPr>
              <a:t>sgoprev@saogabriel.ms.gov.br</a:t>
            </a:r>
          </a:p>
        </p:txBody>
      </p:sp>
      <p:grpSp>
        <p:nvGrpSpPr>
          <p:cNvPr id="25" name="Group 25"/>
          <p:cNvGrpSpPr/>
          <p:nvPr/>
        </p:nvGrpSpPr>
        <p:grpSpPr>
          <a:xfrm rot="-1862358">
            <a:off x="-1312730" y="-819785"/>
            <a:ext cx="3720802" cy="1839553"/>
            <a:chOff x="0" y="0"/>
            <a:chExt cx="979964" cy="48449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79964" cy="484491"/>
            </a:xfrm>
            <a:custGeom>
              <a:avLst/>
              <a:gdLst/>
              <a:ahLst/>
              <a:cxnLst/>
              <a:rect l="l" t="t" r="r" b="b"/>
              <a:pathLst>
                <a:path w="979964" h="484491">
                  <a:moveTo>
                    <a:pt x="0" y="0"/>
                  </a:moveTo>
                  <a:lnTo>
                    <a:pt x="979964" y="0"/>
                  </a:lnTo>
                  <a:lnTo>
                    <a:pt x="979964" y="484491"/>
                  </a:lnTo>
                  <a:lnTo>
                    <a:pt x="0" y="484491"/>
                  </a:lnTo>
                  <a:close/>
                </a:path>
              </a:pathLst>
            </a:custGeom>
            <a:solidFill>
              <a:srgbClr val="69B0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979964" cy="522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85037" y="1226920"/>
            <a:ext cx="14049048" cy="6618783"/>
            <a:chOff x="0" y="0"/>
            <a:chExt cx="2775317" cy="13075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75317" cy="1307506"/>
            </a:xfrm>
            <a:custGeom>
              <a:avLst/>
              <a:gdLst/>
              <a:ahLst/>
              <a:cxnLst/>
              <a:rect l="l" t="t" r="r" b="b"/>
              <a:pathLst>
                <a:path w="2775317" h="1307506">
                  <a:moveTo>
                    <a:pt x="0" y="0"/>
                  </a:moveTo>
                  <a:lnTo>
                    <a:pt x="2775317" y="0"/>
                  </a:lnTo>
                  <a:lnTo>
                    <a:pt x="2775317" y="1307506"/>
                  </a:lnTo>
                  <a:lnTo>
                    <a:pt x="0" y="130750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69B053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75317" cy="1345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42202" y="1632945"/>
            <a:ext cx="15764858" cy="7427135"/>
            <a:chOff x="0" y="0"/>
            <a:chExt cx="2775317" cy="13075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75317" cy="1307506"/>
            </a:xfrm>
            <a:custGeom>
              <a:avLst/>
              <a:gdLst/>
              <a:ahLst/>
              <a:cxnLst/>
              <a:rect l="l" t="t" r="r" b="b"/>
              <a:pathLst>
                <a:path w="2775317" h="1307506">
                  <a:moveTo>
                    <a:pt x="0" y="0"/>
                  </a:moveTo>
                  <a:lnTo>
                    <a:pt x="2775317" y="0"/>
                  </a:lnTo>
                  <a:lnTo>
                    <a:pt x="2775317" y="1307506"/>
                  </a:lnTo>
                  <a:lnTo>
                    <a:pt x="0" y="1307506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75317" cy="1345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023750" y="2866155"/>
            <a:ext cx="3261231" cy="5275111"/>
          </a:xfrm>
          <a:custGeom>
            <a:avLst/>
            <a:gdLst/>
            <a:ahLst/>
            <a:cxnLst/>
            <a:rect l="l" t="t" r="r" b="b"/>
            <a:pathLst>
              <a:path w="3261231" h="5275111">
                <a:moveTo>
                  <a:pt x="0" y="0"/>
                </a:moveTo>
                <a:lnTo>
                  <a:pt x="3261231" y="0"/>
                </a:lnTo>
                <a:lnTo>
                  <a:pt x="3261231" y="5275111"/>
                </a:lnTo>
                <a:lnTo>
                  <a:pt x="0" y="52751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0289" t="-36365" r="-531438" b="-947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5764144" y="2219092"/>
            <a:ext cx="11342915" cy="647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805"/>
              </a:lnSpc>
            </a:pPr>
            <a:r>
              <a:rPr lang="en-US" sz="4853" b="1" spc="-155">
                <a:solidFill>
                  <a:srgbClr val="FFFFFF"/>
                </a:solidFill>
                <a:latin typeface="Noto Serif Bengali ExtraCondensed Bold"/>
                <a:ea typeface="Noto Serif Bengali ExtraCondensed Bold"/>
                <a:cs typeface="Noto Serif Bengali ExtraCondensed Bold"/>
                <a:sym typeface="Noto Serif Bengali ExtraCondensed Bold"/>
              </a:rPr>
              <a:t>Diretor Presidente - José Luis Ribeiro de Leon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94713" y="2933870"/>
            <a:ext cx="11556298" cy="576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0402" lvl="1" indent="-350201" algn="l">
              <a:lnSpc>
                <a:spcPts val="4541"/>
              </a:lnSpc>
              <a:buFont typeface="Arial"/>
              <a:buChar char="•"/>
            </a:pPr>
            <a:r>
              <a:rPr lang="en-US" sz="3244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Diretor Presidente do SGOPREV há 5 anos</a:t>
            </a:r>
          </a:p>
          <a:p>
            <a:pPr marL="700402" lvl="1" indent="-350201" algn="l">
              <a:lnSpc>
                <a:spcPts val="4541"/>
              </a:lnSpc>
              <a:buFont typeface="Arial"/>
              <a:buChar char="•"/>
            </a:pPr>
            <a:r>
              <a:rPr lang="en-US" sz="3244" u="none" strike="noStrike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Certificado como Dirigente de RPPS</a:t>
            </a:r>
          </a:p>
          <a:p>
            <a:pPr marL="700402" lvl="1" indent="-350201" algn="l">
              <a:lnSpc>
                <a:spcPts val="4541"/>
              </a:lnSpc>
              <a:buFont typeface="Arial"/>
              <a:buChar char="•"/>
            </a:pPr>
            <a:r>
              <a:rPr lang="en-US" sz="3244" u="none" strike="noStrike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Certificado como Gestor de Recursos de RPPS</a:t>
            </a:r>
          </a:p>
          <a:p>
            <a:pPr marL="700402" lvl="1" indent="-350201" algn="l">
              <a:lnSpc>
                <a:spcPts val="4541"/>
              </a:lnSpc>
              <a:buFont typeface="Arial"/>
              <a:buChar char="•"/>
            </a:pPr>
            <a:r>
              <a:rPr lang="en-US" sz="3244" u="none" strike="noStrike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Formação em nível superior, com atuação como professor </a:t>
            </a:r>
          </a:p>
          <a:p>
            <a:pPr marL="700402" lvl="1" indent="-350201" algn="l">
              <a:lnSpc>
                <a:spcPts val="4541"/>
              </a:lnSpc>
              <a:buFont typeface="Arial"/>
              <a:buChar char="•"/>
            </a:pPr>
            <a:r>
              <a:rPr lang="en-US" sz="3244" u="none" strike="noStrike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Especialista em Metodologia do Ensino da Educação </a:t>
            </a:r>
          </a:p>
          <a:p>
            <a:pPr marL="700402" lvl="1" indent="-350201" algn="l">
              <a:lnSpc>
                <a:spcPts val="4541"/>
              </a:lnSpc>
              <a:buFont typeface="Arial"/>
              <a:buChar char="•"/>
            </a:pPr>
            <a:r>
              <a:rPr lang="en-US" sz="3244" u="none" strike="noStrike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Secretário Municipal do Governo (2004 - 2008 e 2012 - 2016)</a:t>
            </a:r>
          </a:p>
          <a:p>
            <a:pPr marL="700402" lvl="1" indent="-350201" algn="l">
              <a:lnSpc>
                <a:spcPts val="4541"/>
              </a:lnSpc>
              <a:buFont typeface="Arial"/>
              <a:buChar char="•"/>
            </a:pPr>
            <a:r>
              <a:rPr lang="en-US" sz="3244" u="none" strike="noStrike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Secretário Municipal de Educação (2001 - 2003) </a:t>
            </a:r>
          </a:p>
          <a:p>
            <a:pPr marL="700402" lvl="1" indent="-350201" algn="l">
              <a:lnSpc>
                <a:spcPts val="4541"/>
              </a:lnSpc>
              <a:buFont typeface="Arial"/>
              <a:buChar char="•"/>
            </a:pPr>
            <a:r>
              <a:rPr lang="en-US" sz="3244" u="none" strike="noStrike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Diretor Escolar (1998 - 2000)</a:t>
            </a:r>
          </a:p>
          <a:p>
            <a:pPr marL="700402" lvl="1" indent="-350201" algn="l">
              <a:lnSpc>
                <a:spcPts val="4541"/>
              </a:lnSpc>
              <a:buFont typeface="Arial"/>
              <a:buChar char="•"/>
            </a:pPr>
            <a:r>
              <a:rPr lang="en-US" sz="3244" u="none" strike="noStrike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Dirigente Sindical (1992 - 1998)</a:t>
            </a:r>
          </a:p>
        </p:txBody>
      </p:sp>
      <p:grpSp>
        <p:nvGrpSpPr>
          <p:cNvPr id="11" name="Group 11"/>
          <p:cNvGrpSpPr/>
          <p:nvPr/>
        </p:nvGrpSpPr>
        <p:grpSpPr>
          <a:xfrm rot="-1862358">
            <a:off x="17719265" y="-778452"/>
            <a:ext cx="1284105" cy="2130005"/>
            <a:chOff x="0" y="0"/>
            <a:chExt cx="360757" cy="59840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60757" cy="598405"/>
            </a:xfrm>
            <a:custGeom>
              <a:avLst/>
              <a:gdLst/>
              <a:ahLst/>
              <a:cxnLst/>
              <a:rect l="l" t="t" r="r" b="b"/>
              <a:pathLst>
                <a:path w="360757" h="598405">
                  <a:moveTo>
                    <a:pt x="0" y="0"/>
                  </a:moveTo>
                  <a:lnTo>
                    <a:pt x="360757" y="0"/>
                  </a:lnTo>
                  <a:lnTo>
                    <a:pt x="360757" y="598405"/>
                  </a:lnTo>
                  <a:lnTo>
                    <a:pt x="0" y="598405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60757" cy="636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812947" y="-630944"/>
            <a:ext cx="8829550" cy="823807"/>
            <a:chOff x="0" y="0"/>
            <a:chExt cx="2480579" cy="23144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80579" cy="231441"/>
            </a:xfrm>
            <a:custGeom>
              <a:avLst/>
              <a:gdLst/>
              <a:ahLst/>
              <a:cxnLst/>
              <a:rect l="l" t="t" r="r" b="b"/>
              <a:pathLst>
                <a:path w="2480579" h="231441">
                  <a:moveTo>
                    <a:pt x="0" y="0"/>
                  </a:moveTo>
                  <a:lnTo>
                    <a:pt x="2480579" y="0"/>
                  </a:lnTo>
                  <a:lnTo>
                    <a:pt x="2480579" y="231441"/>
                  </a:lnTo>
                  <a:lnTo>
                    <a:pt x="0" y="231441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480579" cy="2695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862358">
            <a:off x="335485" y="8360748"/>
            <a:ext cx="1304281" cy="6623166"/>
            <a:chOff x="0" y="0"/>
            <a:chExt cx="360757" cy="183193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0757" cy="1831932"/>
            </a:xfrm>
            <a:custGeom>
              <a:avLst/>
              <a:gdLst/>
              <a:ahLst/>
              <a:cxnLst/>
              <a:rect l="l" t="t" r="r" b="b"/>
              <a:pathLst>
                <a:path w="360757" h="1831932">
                  <a:moveTo>
                    <a:pt x="0" y="0"/>
                  </a:moveTo>
                  <a:lnTo>
                    <a:pt x="360757" y="0"/>
                  </a:lnTo>
                  <a:lnTo>
                    <a:pt x="360757" y="1831932"/>
                  </a:lnTo>
                  <a:lnTo>
                    <a:pt x="0" y="1831932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360757" cy="1870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00762" y="10090843"/>
            <a:ext cx="10966929" cy="414058"/>
            <a:chOff x="0" y="0"/>
            <a:chExt cx="3033393" cy="11452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033393" cy="114526"/>
            </a:xfrm>
            <a:custGeom>
              <a:avLst/>
              <a:gdLst/>
              <a:ahLst/>
              <a:cxnLst/>
              <a:rect l="l" t="t" r="r" b="b"/>
              <a:pathLst>
                <a:path w="3033393" h="114526">
                  <a:moveTo>
                    <a:pt x="0" y="0"/>
                  </a:moveTo>
                  <a:lnTo>
                    <a:pt x="3033393" y="0"/>
                  </a:lnTo>
                  <a:lnTo>
                    <a:pt x="3033393" y="114526"/>
                  </a:lnTo>
                  <a:lnTo>
                    <a:pt x="0" y="114526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3033393" cy="152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62358">
            <a:off x="416508" y="8035221"/>
            <a:ext cx="1369750" cy="6955615"/>
            <a:chOff x="0" y="0"/>
            <a:chExt cx="360757" cy="18319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0757" cy="1831932"/>
            </a:xfrm>
            <a:custGeom>
              <a:avLst/>
              <a:gdLst/>
              <a:ahLst/>
              <a:cxnLst/>
              <a:rect l="l" t="t" r="r" b="b"/>
              <a:pathLst>
                <a:path w="360757" h="1831932">
                  <a:moveTo>
                    <a:pt x="0" y="0"/>
                  </a:moveTo>
                  <a:lnTo>
                    <a:pt x="360757" y="0"/>
                  </a:lnTo>
                  <a:lnTo>
                    <a:pt x="360757" y="1831932"/>
                  </a:lnTo>
                  <a:lnTo>
                    <a:pt x="0" y="1831932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0757" cy="1870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00120" y="9976849"/>
            <a:ext cx="11517413" cy="310151"/>
            <a:chOff x="0" y="0"/>
            <a:chExt cx="3033393" cy="816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33393" cy="81686"/>
            </a:xfrm>
            <a:custGeom>
              <a:avLst/>
              <a:gdLst/>
              <a:ahLst/>
              <a:cxnLst/>
              <a:rect l="l" t="t" r="r" b="b"/>
              <a:pathLst>
                <a:path w="3033393" h="81686">
                  <a:moveTo>
                    <a:pt x="0" y="0"/>
                  </a:moveTo>
                  <a:lnTo>
                    <a:pt x="3033393" y="0"/>
                  </a:lnTo>
                  <a:lnTo>
                    <a:pt x="3033393" y="81686"/>
                  </a:lnTo>
                  <a:lnTo>
                    <a:pt x="0" y="81686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33393" cy="1197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862358">
            <a:off x="17603125" y="-766542"/>
            <a:ext cx="1369750" cy="2272069"/>
            <a:chOff x="0" y="0"/>
            <a:chExt cx="360757" cy="5984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0757" cy="598405"/>
            </a:xfrm>
            <a:custGeom>
              <a:avLst/>
              <a:gdLst/>
              <a:ahLst/>
              <a:cxnLst/>
              <a:rect l="l" t="t" r="r" b="b"/>
              <a:pathLst>
                <a:path w="360757" h="598405">
                  <a:moveTo>
                    <a:pt x="0" y="0"/>
                  </a:moveTo>
                  <a:lnTo>
                    <a:pt x="360757" y="0"/>
                  </a:lnTo>
                  <a:lnTo>
                    <a:pt x="360757" y="598405"/>
                  </a:lnTo>
                  <a:lnTo>
                    <a:pt x="0" y="598405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60757" cy="636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102788" y="-609196"/>
            <a:ext cx="9418449" cy="848952"/>
            <a:chOff x="0" y="0"/>
            <a:chExt cx="2480579" cy="2235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80579" cy="223592"/>
            </a:xfrm>
            <a:custGeom>
              <a:avLst/>
              <a:gdLst/>
              <a:ahLst/>
              <a:cxnLst/>
              <a:rect l="l" t="t" r="r" b="b"/>
              <a:pathLst>
                <a:path w="2480579" h="223592">
                  <a:moveTo>
                    <a:pt x="0" y="0"/>
                  </a:moveTo>
                  <a:lnTo>
                    <a:pt x="2480579" y="0"/>
                  </a:lnTo>
                  <a:lnTo>
                    <a:pt x="2480579" y="223592"/>
                  </a:lnTo>
                  <a:lnTo>
                    <a:pt x="0" y="223592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480579" cy="261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00120" y="1200150"/>
            <a:ext cx="13070885" cy="1134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12"/>
              </a:lnSpc>
            </a:pPr>
            <a:r>
              <a:rPr lang="en-US" sz="8598" b="1" spc="-275">
                <a:solidFill>
                  <a:srgbClr val="437235"/>
                </a:solidFill>
                <a:latin typeface="Noto Serif Bengali ExtraCondensed Bold"/>
                <a:ea typeface="Noto Serif Bengali ExtraCondensed Bold"/>
                <a:cs typeface="Noto Serif Bengali ExtraCondensed Bold"/>
                <a:sym typeface="Noto Serif Bengali ExtraCondensed Bold"/>
              </a:rPr>
              <a:t>O que é Avaliação Atuarial?</a:t>
            </a:r>
            <a:r>
              <a:rPr lang="en-US" sz="8598" b="1" spc="-275">
                <a:solidFill>
                  <a:srgbClr val="071032"/>
                </a:solidFill>
                <a:latin typeface="Noto Serif Bengali ExtraCondensed Bold"/>
                <a:ea typeface="Noto Serif Bengali ExtraCondensed Bold"/>
                <a:cs typeface="Noto Serif Bengali ExtraCondensed Bold"/>
                <a:sym typeface="Noto Serif Bengali ExtraCondensed Bold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41894" y="2569690"/>
            <a:ext cx="15917406" cy="7153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15"/>
              </a:lnSpc>
            </a:pPr>
            <a:r>
              <a:rPr lang="en-US" sz="2991" spc="7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“Documento elaborado por atuário, em conformidade com as bases técnicas estabelecidas para o plano de benefícios do RPPS, que caracteriza a população segurada e a base cadastral utilizada, discrimina os encargos, estima os recursos necessários e as alíquotas de contribuição normal e suplementar do plano de custeio de equilíbrio para todos os benefícios do plano, que apresenta os montantes dos fundos de natureza atuarial, das reservas técnicas e provisões matemáticas a contabilizar, o fluxo atuarial e as projeções atuariais exigidas pela legislação pertinente e que contem parecer atuarial conclusivo relativo à solvência e liquidez do plano de benefícios.”</a:t>
            </a:r>
          </a:p>
          <a:p>
            <a:pPr algn="just">
              <a:lnSpc>
                <a:spcPts val="5115"/>
              </a:lnSpc>
            </a:pPr>
            <a:endParaRPr lang="en-US" sz="2991" spc="71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  <a:p>
            <a:pPr algn="just">
              <a:lnSpc>
                <a:spcPts val="5115"/>
              </a:lnSpc>
            </a:pPr>
            <a:r>
              <a:rPr lang="en-US" sz="2991" spc="7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Portaria nº 464, de 19 de novembro de 2018, ANEXO – Conceitos, item 9</a:t>
            </a:r>
          </a:p>
          <a:p>
            <a:pPr marL="0" lvl="0" indent="0" algn="just">
              <a:lnSpc>
                <a:spcPts val="5115"/>
              </a:lnSpc>
            </a:pPr>
            <a:endParaRPr lang="en-US" sz="2991" spc="71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62358">
            <a:off x="416508" y="8035221"/>
            <a:ext cx="1369750" cy="6955615"/>
            <a:chOff x="0" y="0"/>
            <a:chExt cx="360757" cy="18319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0757" cy="1831932"/>
            </a:xfrm>
            <a:custGeom>
              <a:avLst/>
              <a:gdLst/>
              <a:ahLst/>
              <a:cxnLst/>
              <a:rect l="l" t="t" r="r" b="b"/>
              <a:pathLst>
                <a:path w="360757" h="1831932">
                  <a:moveTo>
                    <a:pt x="0" y="0"/>
                  </a:moveTo>
                  <a:lnTo>
                    <a:pt x="360757" y="0"/>
                  </a:lnTo>
                  <a:lnTo>
                    <a:pt x="360757" y="1831932"/>
                  </a:lnTo>
                  <a:lnTo>
                    <a:pt x="0" y="1831932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0757" cy="1870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00120" y="9976849"/>
            <a:ext cx="11517413" cy="310151"/>
            <a:chOff x="0" y="0"/>
            <a:chExt cx="3033393" cy="816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33393" cy="81686"/>
            </a:xfrm>
            <a:custGeom>
              <a:avLst/>
              <a:gdLst/>
              <a:ahLst/>
              <a:cxnLst/>
              <a:rect l="l" t="t" r="r" b="b"/>
              <a:pathLst>
                <a:path w="3033393" h="81686">
                  <a:moveTo>
                    <a:pt x="0" y="0"/>
                  </a:moveTo>
                  <a:lnTo>
                    <a:pt x="3033393" y="0"/>
                  </a:lnTo>
                  <a:lnTo>
                    <a:pt x="3033393" y="81686"/>
                  </a:lnTo>
                  <a:lnTo>
                    <a:pt x="0" y="81686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33393" cy="1197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862358">
            <a:off x="17603125" y="-766542"/>
            <a:ext cx="1369750" cy="2272069"/>
            <a:chOff x="0" y="0"/>
            <a:chExt cx="360757" cy="5984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0757" cy="598405"/>
            </a:xfrm>
            <a:custGeom>
              <a:avLst/>
              <a:gdLst/>
              <a:ahLst/>
              <a:cxnLst/>
              <a:rect l="l" t="t" r="r" b="b"/>
              <a:pathLst>
                <a:path w="360757" h="598405">
                  <a:moveTo>
                    <a:pt x="0" y="0"/>
                  </a:moveTo>
                  <a:lnTo>
                    <a:pt x="360757" y="0"/>
                  </a:lnTo>
                  <a:lnTo>
                    <a:pt x="360757" y="598405"/>
                  </a:lnTo>
                  <a:lnTo>
                    <a:pt x="0" y="598405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60757" cy="636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102788" y="-609196"/>
            <a:ext cx="9418449" cy="848952"/>
            <a:chOff x="0" y="0"/>
            <a:chExt cx="2480579" cy="2235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80579" cy="223592"/>
            </a:xfrm>
            <a:custGeom>
              <a:avLst/>
              <a:gdLst/>
              <a:ahLst/>
              <a:cxnLst/>
              <a:rect l="l" t="t" r="r" b="b"/>
              <a:pathLst>
                <a:path w="2480579" h="223592">
                  <a:moveTo>
                    <a:pt x="0" y="0"/>
                  </a:moveTo>
                  <a:lnTo>
                    <a:pt x="2480579" y="0"/>
                  </a:lnTo>
                  <a:lnTo>
                    <a:pt x="2480579" y="223592"/>
                  </a:lnTo>
                  <a:lnTo>
                    <a:pt x="0" y="223592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480579" cy="261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837567" y="1812290"/>
            <a:ext cx="14681803" cy="6752943"/>
            <a:chOff x="0" y="0"/>
            <a:chExt cx="3495520" cy="160777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495520" cy="1607776"/>
            </a:xfrm>
            <a:custGeom>
              <a:avLst/>
              <a:gdLst/>
              <a:ahLst/>
              <a:cxnLst/>
              <a:rect l="l" t="t" r="r" b="b"/>
              <a:pathLst>
                <a:path w="3495520" h="1607776">
                  <a:moveTo>
                    <a:pt x="0" y="0"/>
                  </a:moveTo>
                  <a:lnTo>
                    <a:pt x="3495520" y="0"/>
                  </a:lnTo>
                  <a:lnTo>
                    <a:pt x="3495520" y="1607776"/>
                  </a:lnTo>
                  <a:lnTo>
                    <a:pt x="0" y="16077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437235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3495520" cy="1645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637203" y="2102505"/>
            <a:ext cx="13013595" cy="5729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59"/>
              </a:lnSpc>
            </a:pPr>
            <a:r>
              <a:rPr lang="en-US" sz="3309" b="1" spc="79">
                <a:solidFill>
                  <a:srgbClr val="437235"/>
                </a:solidFill>
                <a:latin typeface="Futura Bold"/>
                <a:ea typeface="Futura Bold"/>
                <a:cs typeface="Futura Bold"/>
                <a:sym typeface="Futura Bold"/>
              </a:rPr>
              <a:t>A própria Resolução CMN nº 4.963/2021, estabelece em seu artigo 4º, inciso III que a Política de Investimentos deverá:</a:t>
            </a:r>
          </a:p>
          <a:p>
            <a:pPr algn="just">
              <a:lnSpc>
                <a:spcPts val="5659"/>
              </a:lnSpc>
            </a:pPr>
            <a:endParaRPr lang="en-US" sz="3309" b="1" spc="79">
              <a:solidFill>
                <a:srgbClr val="437235"/>
              </a:solidFill>
              <a:latin typeface="Futura Bold"/>
              <a:ea typeface="Futura Bold"/>
              <a:cs typeface="Futura Bold"/>
              <a:sym typeface="Futura Bold"/>
            </a:endParaRPr>
          </a:p>
          <a:p>
            <a:pPr marL="0" lvl="0" indent="0" algn="just">
              <a:lnSpc>
                <a:spcPts val="5659"/>
              </a:lnSpc>
            </a:pPr>
            <a:r>
              <a:rPr lang="en-US" sz="3309" b="1" spc="79">
                <a:solidFill>
                  <a:srgbClr val="437235"/>
                </a:solidFill>
                <a:latin typeface="Futura Bold"/>
                <a:ea typeface="Futura Bold"/>
                <a:cs typeface="Futura Bold"/>
                <a:sym typeface="Futura Bold"/>
              </a:rPr>
              <a:t>“Os parâmetros de rentabilidade perseguidos, que deverão buscar compatibilidade com o perfil de suas obrigações, tendo em vista a necessidade de busca e manutenção do equilíbrio financeiro e atuarial e os limites de diversificação e concentração previstos nesta Resolução;”</a:t>
            </a:r>
          </a:p>
        </p:txBody>
      </p:sp>
      <p:sp>
        <p:nvSpPr>
          <p:cNvPr id="18" name="Freeform 18"/>
          <p:cNvSpPr/>
          <p:nvPr/>
        </p:nvSpPr>
        <p:spPr>
          <a:xfrm>
            <a:off x="1028700" y="1028700"/>
            <a:ext cx="1617735" cy="1567180"/>
          </a:xfrm>
          <a:custGeom>
            <a:avLst/>
            <a:gdLst/>
            <a:ahLst/>
            <a:cxnLst/>
            <a:rect l="l" t="t" r="r" b="b"/>
            <a:pathLst>
              <a:path w="1617735" h="1567180">
                <a:moveTo>
                  <a:pt x="0" y="0"/>
                </a:moveTo>
                <a:lnTo>
                  <a:pt x="1617735" y="0"/>
                </a:lnTo>
                <a:lnTo>
                  <a:pt x="1617735" y="1567180"/>
                </a:lnTo>
                <a:lnTo>
                  <a:pt x="0" y="1567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62358">
            <a:off x="416508" y="8035221"/>
            <a:ext cx="1369750" cy="6955615"/>
            <a:chOff x="0" y="0"/>
            <a:chExt cx="360757" cy="18319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0757" cy="1831932"/>
            </a:xfrm>
            <a:custGeom>
              <a:avLst/>
              <a:gdLst/>
              <a:ahLst/>
              <a:cxnLst/>
              <a:rect l="l" t="t" r="r" b="b"/>
              <a:pathLst>
                <a:path w="360757" h="1831932">
                  <a:moveTo>
                    <a:pt x="0" y="0"/>
                  </a:moveTo>
                  <a:lnTo>
                    <a:pt x="360757" y="0"/>
                  </a:lnTo>
                  <a:lnTo>
                    <a:pt x="360757" y="1831932"/>
                  </a:lnTo>
                  <a:lnTo>
                    <a:pt x="0" y="1831932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0757" cy="1870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00120" y="9976849"/>
            <a:ext cx="11517413" cy="310151"/>
            <a:chOff x="0" y="0"/>
            <a:chExt cx="3033393" cy="816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33393" cy="81686"/>
            </a:xfrm>
            <a:custGeom>
              <a:avLst/>
              <a:gdLst/>
              <a:ahLst/>
              <a:cxnLst/>
              <a:rect l="l" t="t" r="r" b="b"/>
              <a:pathLst>
                <a:path w="3033393" h="81686">
                  <a:moveTo>
                    <a:pt x="0" y="0"/>
                  </a:moveTo>
                  <a:lnTo>
                    <a:pt x="3033393" y="0"/>
                  </a:lnTo>
                  <a:lnTo>
                    <a:pt x="3033393" y="81686"/>
                  </a:lnTo>
                  <a:lnTo>
                    <a:pt x="0" y="81686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33393" cy="1197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862358">
            <a:off x="17603125" y="-766542"/>
            <a:ext cx="1369750" cy="2272069"/>
            <a:chOff x="0" y="0"/>
            <a:chExt cx="360757" cy="5984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0757" cy="598405"/>
            </a:xfrm>
            <a:custGeom>
              <a:avLst/>
              <a:gdLst/>
              <a:ahLst/>
              <a:cxnLst/>
              <a:rect l="l" t="t" r="r" b="b"/>
              <a:pathLst>
                <a:path w="360757" h="598405">
                  <a:moveTo>
                    <a:pt x="0" y="0"/>
                  </a:moveTo>
                  <a:lnTo>
                    <a:pt x="360757" y="0"/>
                  </a:lnTo>
                  <a:lnTo>
                    <a:pt x="360757" y="598405"/>
                  </a:lnTo>
                  <a:lnTo>
                    <a:pt x="0" y="598405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60757" cy="636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102788" y="-609196"/>
            <a:ext cx="9418449" cy="848952"/>
            <a:chOff x="0" y="0"/>
            <a:chExt cx="2480579" cy="2235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80579" cy="223592"/>
            </a:xfrm>
            <a:custGeom>
              <a:avLst/>
              <a:gdLst/>
              <a:ahLst/>
              <a:cxnLst/>
              <a:rect l="l" t="t" r="r" b="b"/>
              <a:pathLst>
                <a:path w="2480579" h="223592">
                  <a:moveTo>
                    <a:pt x="0" y="0"/>
                  </a:moveTo>
                  <a:lnTo>
                    <a:pt x="2480579" y="0"/>
                  </a:lnTo>
                  <a:lnTo>
                    <a:pt x="2480579" y="223592"/>
                  </a:lnTo>
                  <a:lnTo>
                    <a:pt x="0" y="223592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480579" cy="261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290155" y="719726"/>
            <a:ext cx="13999234" cy="1083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60"/>
              </a:lnSpc>
            </a:pPr>
            <a:r>
              <a:rPr lang="en-US" sz="8141" b="1" spc="-260">
                <a:solidFill>
                  <a:srgbClr val="437235"/>
                </a:solidFill>
                <a:latin typeface="Noto Serif Bengali ExtraCondensed Bold"/>
                <a:ea typeface="Noto Serif Bengali ExtraCondensed Bold"/>
                <a:cs typeface="Noto Serif Bengali ExtraCondensed Bold"/>
                <a:sym typeface="Noto Serif Bengali ExtraCondensed Bold"/>
              </a:rPr>
              <a:t>Resultados da Avaliação Atuarial</a:t>
            </a: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7483E111-8B90-FC03-A4B5-BF0D5209A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972479"/>
              </p:ext>
            </p:extLst>
          </p:nvPr>
        </p:nvGraphicFramePr>
        <p:xfrm>
          <a:off x="2270102" y="1868137"/>
          <a:ext cx="13850989" cy="7526680"/>
        </p:xfrm>
        <a:graphic>
          <a:graphicData uri="http://schemas.openxmlformats.org/drawingml/2006/table">
            <a:tbl>
              <a:tblPr/>
              <a:tblGrid>
                <a:gridCol w="7277106">
                  <a:extLst>
                    <a:ext uri="{9D8B030D-6E8A-4147-A177-3AD203B41FA5}">
                      <a16:colId xmlns:a16="http://schemas.microsoft.com/office/drawing/2014/main" val="3405142018"/>
                    </a:ext>
                  </a:extLst>
                </a:gridCol>
                <a:gridCol w="6573883">
                  <a:extLst>
                    <a:ext uri="{9D8B030D-6E8A-4147-A177-3AD203B41FA5}">
                      <a16:colId xmlns:a16="http://schemas.microsoft.com/office/drawing/2014/main" val="2647943767"/>
                    </a:ext>
                  </a:extLst>
                </a:gridCol>
              </a:tblGrid>
              <a:tr h="73533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FFFF"/>
                          </a:solidFill>
                          <a:effectLst/>
                        </a:rPr>
                        <a:t>Item</a:t>
                      </a:r>
                    </a:p>
                  </a:txBody>
                  <a:tcPr marL="55270" marR="55270" marT="27635" marB="2763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</a:rPr>
                        <a:t>Valor (R$)</a:t>
                      </a:r>
                    </a:p>
                  </a:txBody>
                  <a:tcPr marL="55270" marR="55270" marT="27635" marB="2763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061755"/>
                  </a:ext>
                </a:extLst>
              </a:tr>
              <a:tr h="735330">
                <a:tc>
                  <a:txBody>
                    <a:bodyPr/>
                    <a:lstStyle/>
                    <a:p>
                      <a:r>
                        <a:rPr lang="pt-BR" sz="2800" b="1" dirty="0">
                          <a:solidFill>
                            <a:srgbClr val="FFFFFF"/>
                          </a:solidFill>
                          <a:effectLst/>
                        </a:rPr>
                        <a:t>Valor Atual dos Benefícios (BC+BAC)</a:t>
                      </a:r>
                    </a:p>
                  </a:txBody>
                  <a:tcPr marL="55270" marR="55270" marT="27635" marB="2763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B67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effectLst/>
                        </a:rPr>
                        <a:t>415.039.875,32</a:t>
                      </a:r>
                    </a:p>
                  </a:txBody>
                  <a:tcPr marL="55270" marR="55270" marT="27635" marB="2763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87729"/>
                  </a:ext>
                </a:extLst>
              </a:tr>
              <a:tr h="73533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</a:rPr>
                        <a:t>(-) </a:t>
                      </a:r>
                      <a:r>
                        <a:rPr lang="en-US" sz="2800" b="1" dirty="0" err="1">
                          <a:solidFill>
                            <a:srgbClr val="FFFFFF"/>
                          </a:solidFill>
                          <a:effectLst/>
                        </a:rPr>
                        <a:t>Compensação</a:t>
                      </a: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FFFF"/>
                          </a:solidFill>
                          <a:effectLst/>
                        </a:rPr>
                        <a:t>Previdenciária</a:t>
                      </a: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</a:rPr>
                        <a:t> à </a:t>
                      </a:r>
                      <a:r>
                        <a:rPr lang="en-US" sz="2800" b="1" dirty="0" err="1">
                          <a:solidFill>
                            <a:srgbClr val="FFFFFF"/>
                          </a:solidFill>
                          <a:effectLst/>
                        </a:rPr>
                        <a:t>Receber</a:t>
                      </a:r>
                      <a:endParaRPr lang="en-US" sz="28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5270" marR="55270" marT="27635" marB="2763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B67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effectLst/>
                        </a:rPr>
                        <a:t>14.442.012,24</a:t>
                      </a:r>
                    </a:p>
                  </a:txBody>
                  <a:tcPr marL="55270" marR="55270" marT="27635" marB="2763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683034"/>
                  </a:ext>
                </a:extLst>
              </a:tr>
              <a:tr h="73533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</a:rPr>
                        <a:t>(-) </a:t>
                      </a:r>
                      <a:r>
                        <a:rPr lang="en-US" sz="2800" b="1" dirty="0" err="1">
                          <a:solidFill>
                            <a:srgbClr val="FFFFFF"/>
                          </a:solidFill>
                          <a:effectLst/>
                        </a:rPr>
                        <a:t>Contribuições</a:t>
                      </a: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FFFF"/>
                          </a:solidFill>
                          <a:effectLst/>
                        </a:rPr>
                        <a:t>Futuras</a:t>
                      </a: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</a:p>
                  </a:txBody>
                  <a:tcPr marL="55270" marR="55270" marT="27635" marB="2763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B67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effectLst/>
                        </a:rPr>
                        <a:t>206.237.628,75</a:t>
                      </a:r>
                    </a:p>
                  </a:txBody>
                  <a:tcPr marL="55270" marR="55270" marT="27635" marB="2763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917225"/>
                  </a:ext>
                </a:extLst>
              </a:tr>
              <a:tr h="73533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</a:rPr>
                        <a:t>(-) Saldo de Investimentos </a:t>
                      </a:r>
                    </a:p>
                  </a:txBody>
                  <a:tcPr marL="55270" marR="55270" marT="27635" marB="2763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B67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effectLst/>
                        </a:rPr>
                        <a:t>65.251.948,57</a:t>
                      </a:r>
                    </a:p>
                  </a:txBody>
                  <a:tcPr marL="55270" marR="55270" marT="27635" marB="2763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611078"/>
                  </a:ext>
                </a:extLst>
              </a:tr>
              <a:tr h="73533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</a:rPr>
                        <a:t>(-) Saldo de </a:t>
                      </a:r>
                      <a:r>
                        <a:rPr lang="en-US" sz="2800" b="1" dirty="0" err="1">
                          <a:solidFill>
                            <a:srgbClr val="FFFFFF"/>
                          </a:solidFill>
                          <a:effectLst/>
                        </a:rPr>
                        <a:t>Parcelamentos</a:t>
                      </a: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</a:p>
                  </a:txBody>
                  <a:tcPr marL="55270" marR="55270" marT="27635" marB="2763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B67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effectLst/>
                        </a:rPr>
                        <a:t>0,00</a:t>
                      </a:r>
                    </a:p>
                  </a:txBody>
                  <a:tcPr marL="55270" marR="55270" marT="27635" marB="2763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896368"/>
                  </a:ext>
                </a:extLst>
              </a:tr>
              <a:tr h="735330">
                <a:tc>
                  <a:txBody>
                    <a:bodyPr/>
                    <a:lstStyle/>
                    <a:p>
                      <a:pPr algn="r"/>
                      <a:r>
                        <a:rPr lang="pt-BR" sz="2800" b="1" dirty="0">
                          <a:solidFill>
                            <a:srgbClr val="FFFFFF"/>
                          </a:solidFill>
                          <a:effectLst/>
                        </a:rPr>
                        <a:t>(-) Saldo de Aporte de Bens, Direitos e Outros Ativos</a:t>
                      </a:r>
                    </a:p>
                  </a:txBody>
                  <a:tcPr marL="55270" marR="55270" marT="27635" marB="2763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B67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effectLst/>
                        </a:rPr>
                        <a:t>0,00</a:t>
                      </a:r>
                    </a:p>
                  </a:txBody>
                  <a:tcPr marL="55270" marR="55270" marT="27635" marB="2763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235851"/>
                  </a:ext>
                </a:extLst>
              </a:tr>
              <a:tr h="735330">
                <a:tc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</a:rPr>
                        <a:t>Défict/Superávit Atuarial Base </a:t>
                      </a:r>
                    </a:p>
                  </a:txBody>
                  <a:tcPr marL="55270" marR="55270" marT="27635" marB="2763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B67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effectLst/>
                        </a:rPr>
                        <a:t>129.108.285,76</a:t>
                      </a:r>
                    </a:p>
                  </a:txBody>
                  <a:tcPr marL="55270" marR="55270" marT="27635" marB="2763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604028"/>
                  </a:ext>
                </a:extLst>
              </a:tr>
              <a:tr h="735330">
                <a:tc>
                  <a:txBody>
                    <a:bodyPr/>
                    <a:lstStyle/>
                    <a:p>
                      <a:pPr algn="r"/>
                      <a:r>
                        <a:rPr lang="pt-BR" sz="2800" b="1" dirty="0">
                          <a:solidFill>
                            <a:srgbClr val="FFFFFF"/>
                          </a:solidFill>
                          <a:effectLst/>
                        </a:rPr>
                        <a:t>(-) Saldo de Plano de Equacionamento </a:t>
                      </a:r>
                    </a:p>
                  </a:txBody>
                  <a:tcPr marL="55270" marR="55270" marT="27635" marB="2763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B67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effectLst/>
                        </a:rPr>
                        <a:t>130.751.916,62</a:t>
                      </a:r>
                    </a:p>
                  </a:txBody>
                  <a:tcPr marL="55270" marR="55270" marT="27635" marB="2763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300955"/>
                  </a:ext>
                </a:extLst>
              </a:tr>
              <a:tr h="735330">
                <a:tc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</a:rPr>
                        <a:t>Défict/ Superávit Atuarial Oficial</a:t>
                      </a:r>
                    </a:p>
                  </a:txBody>
                  <a:tcPr marL="55270" marR="55270" marT="27635" marB="2763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B67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effectLst/>
                        </a:rPr>
                        <a:t>1.643.630,86</a:t>
                      </a:r>
                    </a:p>
                  </a:txBody>
                  <a:tcPr marL="55270" marR="55270" marT="27635" marB="2763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22141"/>
                  </a:ext>
                </a:extLst>
              </a:tr>
            </a:tbl>
          </a:graphicData>
        </a:graphic>
      </p:graphicFrame>
      <p:sp>
        <p:nvSpPr>
          <p:cNvPr id="17" name="Rectangle 1">
            <a:extLst>
              <a:ext uri="{FF2B5EF4-FFF2-40B4-BE49-F238E27FC236}">
                <a16:creationId xmlns:a16="http://schemas.microsoft.com/office/drawing/2014/main" id="{450BDEC1-3833-A3D2-59AD-5A978CAEC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520" y="1653140"/>
            <a:ext cx="293148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62358">
            <a:off x="15014260" y="-1715637"/>
            <a:ext cx="2448600" cy="12910410"/>
            <a:chOff x="0" y="0"/>
            <a:chExt cx="644899" cy="3400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4899" cy="3400273"/>
            </a:xfrm>
            <a:custGeom>
              <a:avLst/>
              <a:gdLst/>
              <a:ahLst/>
              <a:cxnLst/>
              <a:rect l="l" t="t" r="r" b="b"/>
              <a:pathLst>
                <a:path w="644899" h="3400273">
                  <a:moveTo>
                    <a:pt x="0" y="0"/>
                  </a:moveTo>
                  <a:lnTo>
                    <a:pt x="644899" y="0"/>
                  </a:lnTo>
                  <a:lnTo>
                    <a:pt x="644899" y="3400273"/>
                  </a:lnTo>
                  <a:lnTo>
                    <a:pt x="0" y="3400273"/>
                  </a:lnTo>
                  <a:close/>
                </a:path>
              </a:pathLst>
            </a:custGeom>
            <a:solidFill>
              <a:srgbClr val="69B0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44899" cy="3438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862358">
            <a:off x="15166660" y="-1563237"/>
            <a:ext cx="2448600" cy="12910410"/>
            <a:chOff x="0" y="0"/>
            <a:chExt cx="644899" cy="34002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4899" cy="3400273"/>
            </a:xfrm>
            <a:custGeom>
              <a:avLst/>
              <a:gdLst/>
              <a:ahLst/>
              <a:cxnLst/>
              <a:rect l="l" t="t" r="r" b="b"/>
              <a:pathLst>
                <a:path w="644899" h="3400273">
                  <a:moveTo>
                    <a:pt x="0" y="0"/>
                  </a:moveTo>
                  <a:lnTo>
                    <a:pt x="644899" y="0"/>
                  </a:lnTo>
                  <a:lnTo>
                    <a:pt x="644899" y="3400273"/>
                  </a:lnTo>
                  <a:lnTo>
                    <a:pt x="0" y="3400273"/>
                  </a:lnTo>
                  <a:close/>
                </a:path>
              </a:pathLst>
            </a:custGeom>
            <a:solidFill>
              <a:srgbClr val="69B0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644899" cy="3438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862358">
            <a:off x="15309746" y="-3417475"/>
            <a:ext cx="519935" cy="6955615"/>
            <a:chOff x="0" y="0"/>
            <a:chExt cx="136938" cy="18319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6938" cy="1831932"/>
            </a:xfrm>
            <a:custGeom>
              <a:avLst/>
              <a:gdLst/>
              <a:ahLst/>
              <a:cxnLst/>
              <a:rect l="l" t="t" r="r" b="b"/>
              <a:pathLst>
                <a:path w="136938" h="1831932">
                  <a:moveTo>
                    <a:pt x="0" y="0"/>
                  </a:moveTo>
                  <a:lnTo>
                    <a:pt x="136938" y="0"/>
                  </a:lnTo>
                  <a:lnTo>
                    <a:pt x="136938" y="1831932"/>
                  </a:lnTo>
                  <a:lnTo>
                    <a:pt x="0" y="1831932"/>
                  </a:lnTo>
                  <a:close/>
                </a:path>
              </a:pathLst>
            </a:custGeom>
            <a:solidFill>
              <a:srgbClr val="69B0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36938" cy="1870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862358">
            <a:off x="18515884" y="6042962"/>
            <a:ext cx="473105" cy="12910410"/>
            <a:chOff x="0" y="0"/>
            <a:chExt cx="124604" cy="340027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4604" cy="3400273"/>
            </a:xfrm>
            <a:custGeom>
              <a:avLst/>
              <a:gdLst/>
              <a:ahLst/>
              <a:cxnLst/>
              <a:rect l="l" t="t" r="r" b="b"/>
              <a:pathLst>
                <a:path w="124604" h="3400273">
                  <a:moveTo>
                    <a:pt x="0" y="0"/>
                  </a:moveTo>
                  <a:lnTo>
                    <a:pt x="124604" y="0"/>
                  </a:lnTo>
                  <a:lnTo>
                    <a:pt x="124604" y="3400273"/>
                  </a:lnTo>
                  <a:lnTo>
                    <a:pt x="0" y="3400273"/>
                  </a:lnTo>
                  <a:close/>
                </a:path>
              </a:pathLst>
            </a:custGeom>
            <a:solidFill>
              <a:srgbClr val="69B0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24604" cy="3438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88246" y="4061809"/>
            <a:ext cx="12504297" cy="1231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30"/>
              </a:lnSpc>
            </a:pPr>
            <a:r>
              <a:rPr lang="en-US" sz="9323" b="1" spc="-298">
                <a:solidFill>
                  <a:srgbClr val="071032"/>
                </a:solidFill>
                <a:latin typeface="Noto Serif Bengali ExtraCondensed Bold"/>
                <a:ea typeface="Noto Serif Bengali ExtraCondensed Bold"/>
                <a:cs typeface="Noto Serif Bengali ExtraCondensed Bold"/>
                <a:sym typeface="Noto Serif Bengali ExtraCondensed Bold"/>
              </a:rPr>
              <a:t>Prestação de Contas Anual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802122" y="6552654"/>
            <a:ext cx="5490422" cy="1627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3200"/>
              </a:lnSpc>
              <a:spcBef>
                <a:spcPct val="0"/>
              </a:spcBef>
            </a:pPr>
            <a:r>
              <a:rPr lang="en-US" sz="9429" b="1">
                <a:solidFill>
                  <a:srgbClr val="437235"/>
                </a:solidFill>
                <a:latin typeface="Noto Serif Bengali Condensed Bold"/>
                <a:ea typeface="Noto Serif Bengali Condensed Bold"/>
                <a:cs typeface="Noto Serif Bengali Condensed Bold"/>
                <a:sym typeface="Noto Serif Bengali Condensed Bold"/>
              </a:rPr>
              <a:t>Obrigado!</a:t>
            </a:r>
          </a:p>
        </p:txBody>
      </p:sp>
      <p:grpSp>
        <p:nvGrpSpPr>
          <p:cNvPr id="16" name="Group 16"/>
          <p:cNvGrpSpPr/>
          <p:nvPr/>
        </p:nvGrpSpPr>
        <p:grpSpPr>
          <a:xfrm rot="-1862358">
            <a:off x="416508" y="8035221"/>
            <a:ext cx="1369750" cy="6955615"/>
            <a:chOff x="0" y="0"/>
            <a:chExt cx="360757" cy="183193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0757" cy="1831932"/>
            </a:xfrm>
            <a:custGeom>
              <a:avLst/>
              <a:gdLst/>
              <a:ahLst/>
              <a:cxnLst/>
              <a:rect l="l" t="t" r="r" b="b"/>
              <a:pathLst>
                <a:path w="360757" h="1831932">
                  <a:moveTo>
                    <a:pt x="0" y="0"/>
                  </a:moveTo>
                  <a:lnTo>
                    <a:pt x="360757" y="0"/>
                  </a:lnTo>
                  <a:lnTo>
                    <a:pt x="360757" y="1831932"/>
                  </a:lnTo>
                  <a:lnTo>
                    <a:pt x="0" y="1831932"/>
                  </a:lnTo>
                  <a:close/>
                </a:path>
              </a:pathLst>
            </a:custGeom>
            <a:solidFill>
              <a:srgbClr val="69B0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360757" cy="1870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7006698" y="215799"/>
            <a:ext cx="1158014" cy="812901"/>
          </a:xfrm>
          <a:custGeom>
            <a:avLst/>
            <a:gdLst/>
            <a:ahLst/>
            <a:cxnLst/>
            <a:rect l="l" t="t" r="r" b="b"/>
            <a:pathLst>
              <a:path w="1158014" h="812901">
                <a:moveTo>
                  <a:pt x="0" y="0"/>
                </a:moveTo>
                <a:lnTo>
                  <a:pt x="1158014" y="0"/>
                </a:lnTo>
                <a:lnTo>
                  <a:pt x="1158014" y="812901"/>
                </a:lnTo>
                <a:lnTo>
                  <a:pt x="0" y="812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10" r="-432271" b="-32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2004601" y="9442321"/>
            <a:ext cx="611348" cy="611348"/>
          </a:xfrm>
          <a:custGeom>
            <a:avLst/>
            <a:gdLst/>
            <a:ahLst/>
            <a:cxnLst/>
            <a:rect l="l" t="t" r="r" b="b"/>
            <a:pathLst>
              <a:path w="611348" h="611348">
                <a:moveTo>
                  <a:pt x="0" y="0"/>
                </a:moveTo>
                <a:lnTo>
                  <a:pt x="611347" y="0"/>
                </a:lnTo>
                <a:lnTo>
                  <a:pt x="611347" y="611347"/>
                </a:lnTo>
                <a:lnTo>
                  <a:pt x="0" y="6113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6428469" y="9442321"/>
            <a:ext cx="617911" cy="617911"/>
          </a:xfrm>
          <a:custGeom>
            <a:avLst/>
            <a:gdLst/>
            <a:ahLst/>
            <a:cxnLst/>
            <a:rect l="l" t="t" r="r" b="b"/>
            <a:pathLst>
              <a:path w="617911" h="617911">
                <a:moveTo>
                  <a:pt x="0" y="0"/>
                </a:moveTo>
                <a:lnTo>
                  <a:pt x="617910" y="0"/>
                </a:lnTo>
                <a:lnTo>
                  <a:pt x="617910" y="617910"/>
                </a:lnTo>
                <a:lnTo>
                  <a:pt x="0" y="6179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1238190" y="9442321"/>
            <a:ext cx="617911" cy="617911"/>
          </a:xfrm>
          <a:custGeom>
            <a:avLst/>
            <a:gdLst/>
            <a:ahLst/>
            <a:cxnLst/>
            <a:rect l="l" t="t" r="r" b="b"/>
            <a:pathLst>
              <a:path w="617911" h="617911">
                <a:moveTo>
                  <a:pt x="0" y="0"/>
                </a:moveTo>
                <a:lnTo>
                  <a:pt x="617911" y="0"/>
                </a:lnTo>
                <a:lnTo>
                  <a:pt x="617911" y="617910"/>
                </a:lnTo>
                <a:lnTo>
                  <a:pt x="0" y="617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2826954" y="9539875"/>
            <a:ext cx="2086354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177"/>
              </a:lnSpc>
              <a:spcBef>
                <a:spcPct val="0"/>
              </a:spcBef>
            </a:pPr>
            <a:r>
              <a:rPr lang="en-US" sz="2269" dirty="0">
                <a:solidFill>
                  <a:srgbClr val="2F351C"/>
                </a:solidFill>
                <a:latin typeface="Noto Serif Bengali Condensed"/>
                <a:ea typeface="Noto Serif Bengali Condensed"/>
                <a:cs typeface="Noto Serif Bengali Condensed"/>
                <a:sym typeface="Noto Serif Bengali Condensed"/>
              </a:rPr>
              <a:t>(67) 3295-1707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046379" y="9534646"/>
            <a:ext cx="2381457" cy="376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77"/>
              </a:lnSpc>
              <a:spcBef>
                <a:spcPct val="0"/>
              </a:spcBef>
            </a:pPr>
            <a:r>
              <a:rPr lang="en-US" sz="2269" u="none" strike="noStrike">
                <a:solidFill>
                  <a:srgbClr val="2F351C"/>
                </a:solidFill>
                <a:latin typeface="Noto Serif Bengali Condensed"/>
                <a:ea typeface="Noto Serif Bengali Condensed"/>
                <a:cs typeface="Noto Serif Bengali Condensed"/>
                <a:sym typeface="Noto Serif Bengali Condensed"/>
              </a:rPr>
              <a:t>sgoprev.ms.gov.br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937865" y="9543157"/>
            <a:ext cx="3631849" cy="378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77"/>
              </a:lnSpc>
              <a:spcBef>
                <a:spcPct val="0"/>
              </a:spcBef>
            </a:pPr>
            <a:r>
              <a:rPr lang="en-US" sz="2269">
                <a:solidFill>
                  <a:srgbClr val="2F351C"/>
                </a:solidFill>
                <a:latin typeface="Noto Serif Bengali Condensed"/>
                <a:ea typeface="Noto Serif Bengali Condensed"/>
                <a:cs typeface="Noto Serif Bengali Condensed"/>
                <a:sym typeface="Noto Serif Bengali Condensed"/>
              </a:rPr>
              <a:t>sgoprev@saogabriel.ms.gov.br</a:t>
            </a:r>
          </a:p>
        </p:txBody>
      </p:sp>
      <p:grpSp>
        <p:nvGrpSpPr>
          <p:cNvPr id="26" name="Group 26"/>
          <p:cNvGrpSpPr/>
          <p:nvPr/>
        </p:nvGrpSpPr>
        <p:grpSpPr>
          <a:xfrm rot="-1862358">
            <a:off x="-1312730" y="-819785"/>
            <a:ext cx="3720802" cy="1839553"/>
            <a:chOff x="0" y="0"/>
            <a:chExt cx="979964" cy="48449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79964" cy="484491"/>
            </a:xfrm>
            <a:custGeom>
              <a:avLst/>
              <a:gdLst/>
              <a:ahLst/>
              <a:cxnLst/>
              <a:rect l="l" t="t" r="r" b="b"/>
              <a:pathLst>
                <a:path w="979964" h="484491">
                  <a:moveTo>
                    <a:pt x="0" y="0"/>
                  </a:moveTo>
                  <a:lnTo>
                    <a:pt x="979964" y="0"/>
                  </a:lnTo>
                  <a:lnTo>
                    <a:pt x="979964" y="484491"/>
                  </a:lnTo>
                  <a:lnTo>
                    <a:pt x="0" y="484491"/>
                  </a:lnTo>
                  <a:close/>
                </a:path>
              </a:pathLst>
            </a:custGeom>
            <a:solidFill>
              <a:srgbClr val="69B0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979964" cy="522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62358">
            <a:off x="416508" y="8035221"/>
            <a:ext cx="1369750" cy="6955615"/>
            <a:chOff x="0" y="0"/>
            <a:chExt cx="360757" cy="18319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0757" cy="1831932"/>
            </a:xfrm>
            <a:custGeom>
              <a:avLst/>
              <a:gdLst/>
              <a:ahLst/>
              <a:cxnLst/>
              <a:rect l="l" t="t" r="r" b="b"/>
              <a:pathLst>
                <a:path w="360757" h="1831932">
                  <a:moveTo>
                    <a:pt x="0" y="0"/>
                  </a:moveTo>
                  <a:lnTo>
                    <a:pt x="360757" y="0"/>
                  </a:lnTo>
                  <a:lnTo>
                    <a:pt x="360757" y="1831932"/>
                  </a:lnTo>
                  <a:lnTo>
                    <a:pt x="0" y="1831932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0757" cy="1870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00120" y="9976849"/>
            <a:ext cx="11517413" cy="310151"/>
            <a:chOff x="0" y="0"/>
            <a:chExt cx="3033393" cy="816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33393" cy="81686"/>
            </a:xfrm>
            <a:custGeom>
              <a:avLst/>
              <a:gdLst/>
              <a:ahLst/>
              <a:cxnLst/>
              <a:rect l="l" t="t" r="r" b="b"/>
              <a:pathLst>
                <a:path w="3033393" h="81686">
                  <a:moveTo>
                    <a:pt x="0" y="0"/>
                  </a:moveTo>
                  <a:lnTo>
                    <a:pt x="3033393" y="0"/>
                  </a:lnTo>
                  <a:lnTo>
                    <a:pt x="3033393" y="81686"/>
                  </a:lnTo>
                  <a:lnTo>
                    <a:pt x="0" y="81686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33393" cy="1197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812013" y="4332744"/>
            <a:ext cx="2372865" cy="2688899"/>
            <a:chOff x="0" y="0"/>
            <a:chExt cx="812800" cy="9210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921054"/>
            </a:xfrm>
            <a:custGeom>
              <a:avLst/>
              <a:gdLst/>
              <a:ahLst/>
              <a:cxnLst/>
              <a:rect l="l" t="t" r="r" b="b"/>
              <a:pathLst>
                <a:path w="812800" h="921054">
                  <a:moveTo>
                    <a:pt x="0" y="0"/>
                  </a:moveTo>
                  <a:lnTo>
                    <a:pt x="812800" y="0"/>
                  </a:lnTo>
                  <a:lnTo>
                    <a:pt x="812800" y="921054"/>
                  </a:lnTo>
                  <a:lnTo>
                    <a:pt x="0" y="921054"/>
                  </a:lnTo>
                  <a:close/>
                </a:path>
              </a:pathLst>
            </a:custGeom>
            <a:blipFill>
              <a:blip r:embed="rId2"/>
              <a:stretch>
                <a:fillRect l="-35042" r="-35042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184878" y="1028700"/>
            <a:ext cx="2476378" cy="2654379"/>
            <a:chOff x="0" y="0"/>
            <a:chExt cx="812800" cy="87122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71224"/>
            </a:xfrm>
            <a:custGeom>
              <a:avLst/>
              <a:gdLst/>
              <a:ahLst/>
              <a:cxnLst/>
              <a:rect l="l" t="t" r="r" b="b"/>
              <a:pathLst>
                <a:path w="812800" h="871224">
                  <a:moveTo>
                    <a:pt x="0" y="0"/>
                  </a:moveTo>
                  <a:lnTo>
                    <a:pt x="812800" y="0"/>
                  </a:lnTo>
                  <a:lnTo>
                    <a:pt x="812800" y="871224"/>
                  </a:lnTo>
                  <a:lnTo>
                    <a:pt x="0" y="871224"/>
                  </a:lnTo>
                  <a:close/>
                </a:path>
              </a:pathLst>
            </a:custGeom>
            <a:blipFill>
              <a:blip r:embed="rId3"/>
              <a:stretch>
                <a:fillRect l="-29626" r="-31387" b="-627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184878" y="3709811"/>
            <a:ext cx="2476378" cy="2785604"/>
            <a:chOff x="0" y="0"/>
            <a:chExt cx="812800" cy="91429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914295"/>
            </a:xfrm>
            <a:custGeom>
              <a:avLst/>
              <a:gdLst/>
              <a:ahLst/>
              <a:cxnLst/>
              <a:rect l="l" t="t" r="r" b="b"/>
              <a:pathLst>
                <a:path w="812800" h="914295">
                  <a:moveTo>
                    <a:pt x="0" y="0"/>
                  </a:moveTo>
                  <a:lnTo>
                    <a:pt x="812800" y="0"/>
                  </a:lnTo>
                  <a:lnTo>
                    <a:pt x="812800" y="914295"/>
                  </a:lnTo>
                  <a:lnTo>
                    <a:pt x="0" y="914295"/>
                  </a:lnTo>
                  <a:close/>
                </a:path>
              </a:pathLst>
            </a:custGeom>
            <a:blipFill>
              <a:blip r:embed="rId4"/>
              <a:stretch>
                <a:fillRect l="-50037" r="-5003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184878" y="6329161"/>
            <a:ext cx="2476378" cy="2647925"/>
            <a:chOff x="0" y="0"/>
            <a:chExt cx="812800" cy="8691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69105"/>
            </a:xfrm>
            <a:custGeom>
              <a:avLst/>
              <a:gdLst/>
              <a:ahLst/>
              <a:cxnLst/>
              <a:rect l="l" t="t" r="r" b="b"/>
              <a:pathLst>
                <a:path w="812800" h="869105">
                  <a:moveTo>
                    <a:pt x="0" y="0"/>
                  </a:moveTo>
                  <a:lnTo>
                    <a:pt x="812800" y="0"/>
                  </a:lnTo>
                  <a:lnTo>
                    <a:pt x="812800" y="869105"/>
                  </a:lnTo>
                  <a:lnTo>
                    <a:pt x="0" y="869105"/>
                  </a:lnTo>
                  <a:close/>
                </a:path>
              </a:pathLst>
            </a:custGeom>
            <a:blipFill>
              <a:blip r:embed="rId5"/>
              <a:stretch>
                <a:fillRect l="-42778" r="-4277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812013" y="6876170"/>
            <a:ext cx="2372865" cy="2509860"/>
            <a:chOff x="0" y="0"/>
            <a:chExt cx="812800" cy="85972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59726"/>
            </a:xfrm>
            <a:custGeom>
              <a:avLst/>
              <a:gdLst/>
              <a:ahLst/>
              <a:cxnLst/>
              <a:rect l="l" t="t" r="r" b="b"/>
              <a:pathLst>
                <a:path w="812800" h="859726">
                  <a:moveTo>
                    <a:pt x="0" y="0"/>
                  </a:moveTo>
                  <a:lnTo>
                    <a:pt x="812800" y="0"/>
                  </a:lnTo>
                  <a:lnTo>
                    <a:pt x="812800" y="859726"/>
                  </a:lnTo>
                  <a:lnTo>
                    <a:pt x="0" y="859726"/>
                  </a:lnTo>
                  <a:close/>
                </a:path>
              </a:pathLst>
            </a:custGeom>
            <a:blipFill>
              <a:blip r:embed="rId6"/>
              <a:stretch>
                <a:fillRect l="-252943" r="-9715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812013" y="1822884"/>
            <a:ext cx="2372865" cy="2509860"/>
            <a:chOff x="0" y="0"/>
            <a:chExt cx="812800" cy="85972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59726"/>
            </a:xfrm>
            <a:custGeom>
              <a:avLst/>
              <a:gdLst/>
              <a:ahLst/>
              <a:cxnLst/>
              <a:rect l="l" t="t" r="r" b="b"/>
              <a:pathLst>
                <a:path w="812800" h="859726">
                  <a:moveTo>
                    <a:pt x="0" y="0"/>
                  </a:moveTo>
                  <a:lnTo>
                    <a:pt x="812800" y="0"/>
                  </a:lnTo>
                  <a:lnTo>
                    <a:pt x="812800" y="859726"/>
                  </a:lnTo>
                  <a:lnTo>
                    <a:pt x="0" y="859726"/>
                  </a:lnTo>
                  <a:close/>
                </a:path>
              </a:pathLst>
            </a:custGeom>
            <a:blipFill>
              <a:blip r:embed="rId7"/>
              <a:stretch>
                <a:fillRect t="-658" r="-60634" b="-65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 rot="-1862358">
            <a:off x="17603125" y="-766542"/>
            <a:ext cx="1369750" cy="2272069"/>
            <a:chOff x="0" y="0"/>
            <a:chExt cx="360757" cy="59840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60757" cy="598405"/>
            </a:xfrm>
            <a:custGeom>
              <a:avLst/>
              <a:gdLst/>
              <a:ahLst/>
              <a:cxnLst/>
              <a:rect l="l" t="t" r="r" b="b"/>
              <a:pathLst>
                <a:path w="360757" h="598405">
                  <a:moveTo>
                    <a:pt x="0" y="0"/>
                  </a:moveTo>
                  <a:lnTo>
                    <a:pt x="360757" y="0"/>
                  </a:lnTo>
                  <a:lnTo>
                    <a:pt x="360757" y="598405"/>
                  </a:lnTo>
                  <a:lnTo>
                    <a:pt x="0" y="598405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360757" cy="636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102788" y="-609196"/>
            <a:ext cx="9418449" cy="848952"/>
            <a:chOff x="0" y="0"/>
            <a:chExt cx="2480579" cy="22359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480579" cy="223592"/>
            </a:xfrm>
            <a:custGeom>
              <a:avLst/>
              <a:gdLst/>
              <a:ahLst/>
              <a:cxnLst/>
              <a:rect l="l" t="t" r="r" b="b"/>
              <a:pathLst>
                <a:path w="2480579" h="223592">
                  <a:moveTo>
                    <a:pt x="0" y="0"/>
                  </a:moveTo>
                  <a:lnTo>
                    <a:pt x="2480579" y="0"/>
                  </a:lnTo>
                  <a:lnTo>
                    <a:pt x="2480579" y="223592"/>
                  </a:lnTo>
                  <a:lnTo>
                    <a:pt x="0" y="223592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2480579" cy="261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800120" y="2753228"/>
            <a:ext cx="10847944" cy="6020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762"/>
              </a:lnSpc>
            </a:pPr>
            <a:r>
              <a:rPr lang="en-US" sz="2785" u="none" strike="noStrike" spc="6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 SGO-PREV é o instituto responsável pela previdência dos servidores municipais de São Gabriel do Oeste-MS, atuando com autonomia administrativa e financeira. Vinculado à Secretaria de Administração e Finanças, garante os direitos previdenciários dos segurados e seus dependentes.</a:t>
            </a:r>
          </a:p>
          <a:p>
            <a:pPr marL="0" lvl="0" indent="0" algn="just">
              <a:lnSpc>
                <a:spcPts val="4762"/>
              </a:lnSpc>
            </a:pPr>
            <a:endParaRPr lang="en-US" sz="2785" u="none" strike="noStrike" spc="66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  <a:p>
            <a:pPr marL="0" lvl="0" indent="0" algn="just">
              <a:lnSpc>
                <a:spcPts val="4762"/>
              </a:lnSpc>
            </a:pPr>
            <a:r>
              <a:rPr lang="en-US" sz="2785" u="none" strike="noStrike" spc="66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Seu objetivo é fortalecer o Regime Próprio de Previdência Social (RPPS), promovendo a cultura previdenciária, oferecendo suporte técnico e qualificando gestores, com foco em se tornar referência na região norte do estado.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00120" y="1399219"/>
            <a:ext cx="7491136" cy="1298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9886"/>
              </a:lnSpc>
            </a:pPr>
            <a:r>
              <a:rPr lang="en-US" sz="9986" b="1" spc="-319">
                <a:solidFill>
                  <a:srgbClr val="69B053"/>
                </a:solidFill>
                <a:latin typeface="Noto Serif Bengali ExtraCondensed Bold"/>
                <a:ea typeface="Noto Serif Bengali ExtraCondensed Bold"/>
                <a:cs typeface="Noto Serif Bengali ExtraCondensed Bold"/>
                <a:sym typeface="Noto Serif Bengali ExtraCondensed Bold"/>
              </a:rPr>
              <a:t>Nossa História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62358">
            <a:off x="15014260" y="-1715637"/>
            <a:ext cx="2448600" cy="12910410"/>
            <a:chOff x="0" y="0"/>
            <a:chExt cx="644899" cy="3400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4899" cy="3400273"/>
            </a:xfrm>
            <a:custGeom>
              <a:avLst/>
              <a:gdLst/>
              <a:ahLst/>
              <a:cxnLst/>
              <a:rect l="l" t="t" r="r" b="b"/>
              <a:pathLst>
                <a:path w="644899" h="3400273">
                  <a:moveTo>
                    <a:pt x="0" y="0"/>
                  </a:moveTo>
                  <a:lnTo>
                    <a:pt x="644899" y="0"/>
                  </a:lnTo>
                  <a:lnTo>
                    <a:pt x="644899" y="3400273"/>
                  </a:lnTo>
                  <a:lnTo>
                    <a:pt x="0" y="3400273"/>
                  </a:lnTo>
                  <a:close/>
                </a:path>
              </a:pathLst>
            </a:custGeom>
            <a:solidFill>
              <a:srgbClr val="69B0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44899" cy="3438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862358">
            <a:off x="15166660" y="-1563237"/>
            <a:ext cx="2448600" cy="12910410"/>
            <a:chOff x="0" y="0"/>
            <a:chExt cx="644899" cy="34002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4899" cy="3400273"/>
            </a:xfrm>
            <a:custGeom>
              <a:avLst/>
              <a:gdLst/>
              <a:ahLst/>
              <a:cxnLst/>
              <a:rect l="l" t="t" r="r" b="b"/>
              <a:pathLst>
                <a:path w="644899" h="3400273">
                  <a:moveTo>
                    <a:pt x="0" y="0"/>
                  </a:moveTo>
                  <a:lnTo>
                    <a:pt x="644899" y="0"/>
                  </a:lnTo>
                  <a:lnTo>
                    <a:pt x="644899" y="3400273"/>
                  </a:lnTo>
                  <a:lnTo>
                    <a:pt x="0" y="3400273"/>
                  </a:lnTo>
                  <a:close/>
                </a:path>
              </a:pathLst>
            </a:custGeom>
            <a:solidFill>
              <a:srgbClr val="69B0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644899" cy="3438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862358">
            <a:off x="15309746" y="-3417475"/>
            <a:ext cx="519935" cy="6955615"/>
            <a:chOff x="0" y="0"/>
            <a:chExt cx="136938" cy="18319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6938" cy="1831932"/>
            </a:xfrm>
            <a:custGeom>
              <a:avLst/>
              <a:gdLst/>
              <a:ahLst/>
              <a:cxnLst/>
              <a:rect l="l" t="t" r="r" b="b"/>
              <a:pathLst>
                <a:path w="136938" h="1831932">
                  <a:moveTo>
                    <a:pt x="0" y="0"/>
                  </a:moveTo>
                  <a:lnTo>
                    <a:pt x="136938" y="0"/>
                  </a:lnTo>
                  <a:lnTo>
                    <a:pt x="136938" y="1831932"/>
                  </a:lnTo>
                  <a:lnTo>
                    <a:pt x="0" y="1831932"/>
                  </a:lnTo>
                  <a:close/>
                </a:path>
              </a:pathLst>
            </a:custGeom>
            <a:solidFill>
              <a:srgbClr val="69B0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36938" cy="1870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862358">
            <a:off x="18515884" y="6042962"/>
            <a:ext cx="473105" cy="12910410"/>
            <a:chOff x="0" y="0"/>
            <a:chExt cx="124604" cy="340027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4604" cy="3400273"/>
            </a:xfrm>
            <a:custGeom>
              <a:avLst/>
              <a:gdLst/>
              <a:ahLst/>
              <a:cxnLst/>
              <a:rect l="l" t="t" r="r" b="b"/>
              <a:pathLst>
                <a:path w="124604" h="3400273">
                  <a:moveTo>
                    <a:pt x="0" y="0"/>
                  </a:moveTo>
                  <a:lnTo>
                    <a:pt x="124604" y="0"/>
                  </a:lnTo>
                  <a:lnTo>
                    <a:pt x="124604" y="3400273"/>
                  </a:lnTo>
                  <a:lnTo>
                    <a:pt x="0" y="3400273"/>
                  </a:lnTo>
                  <a:close/>
                </a:path>
              </a:pathLst>
            </a:custGeom>
            <a:solidFill>
              <a:srgbClr val="69B0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24604" cy="3438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764228" y="3360495"/>
            <a:ext cx="8503836" cy="3484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385"/>
              </a:lnSpc>
            </a:pPr>
            <a:r>
              <a:rPr lang="en-US" sz="13520" b="1" spc="-432">
                <a:solidFill>
                  <a:srgbClr val="69B053"/>
                </a:solidFill>
                <a:latin typeface="Noto Serif Bengali ExtraCondensed Bold"/>
                <a:ea typeface="Noto Serif Bengali ExtraCondensed Bold"/>
                <a:cs typeface="Noto Serif Bengali ExtraCondensed Bold"/>
                <a:sym typeface="Noto Serif Bengali ExtraCondensed Bold"/>
              </a:rPr>
              <a:t>Governança Corporativa</a:t>
            </a:r>
          </a:p>
        </p:txBody>
      </p:sp>
      <p:grpSp>
        <p:nvGrpSpPr>
          <p:cNvPr id="15" name="Group 15"/>
          <p:cNvGrpSpPr/>
          <p:nvPr/>
        </p:nvGrpSpPr>
        <p:grpSpPr>
          <a:xfrm rot="-1862358">
            <a:off x="416508" y="8035221"/>
            <a:ext cx="1369750" cy="6955615"/>
            <a:chOff x="0" y="0"/>
            <a:chExt cx="360757" cy="183193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60757" cy="1831932"/>
            </a:xfrm>
            <a:custGeom>
              <a:avLst/>
              <a:gdLst/>
              <a:ahLst/>
              <a:cxnLst/>
              <a:rect l="l" t="t" r="r" b="b"/>
              <a:pathLst>
                <a:path w="360757" h="1831932">
                  <a:moveTo>
                    <a:pt x="0" y="0"/>
                  </a:moveTo>
                  <a:lnTo>
                    <a:pt x="360757" y="0"/>
                  </a:lnTo>
                  <a:lnTo>
                    <a:pt x="360757" y="1831932"/>
                  </a:lnTo>
                  <a:lnTo>
                    <a:pt x="0" y="1831932"/>
                  </a:lnTo>
                  <a:close/>
                </a:path>
              </a:pathLst>
            </a:custGeom>
            <a:solidFill>
              <a:srgbClr val="69B0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360757" cy="1870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7006698" y="215799"/>
            <a:ext cx="1158014" cy="812901"/>
          </a:xfrm>
          <a:custGeom>
            <a:avLst/>
            <a:gdLst/>
            <a:ahLst/>
            <a:cxnLst/>
            <a:rect l="l" t="t" r="r" b="b"/>
            <a:pathLst>
              <a:path w="1158014" h="812901">
                <a:moveTo>
                  <a:pt x="0" y="0"/>
                </a:moveTo>
                <a:lnTo>
                  <a:pt x="1158014" y="0"/>
                </a:lnTo>
                <a:lnTo>
                  <a:pt x="1158014" y="812901"/>
                </a:lnTo>
                <a:lnTo>
                  <a:pt x="0" y="812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10" r="-432271" b="-32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2004601" y="9442321"/>
            <a:ext cx="611348" cy="611348"/>
          </a:xfrm>
          <a:custGeom>
            <a:avLst/>
            <a:gdLst/>
            <a:ahLst/>
            <a:cxnLst/>
            <a:rect l="l" t="t" r="r" b="b"/>
            <a:pathLst>
              <a:path w="611348" h="611348">
                <a:moveTo>
                  <a:pt x="0" y="0"/>
                </a:moveTo>
                <a:lnTo>
                  <a:pt x="611347" y="0"/>
                </a:lnTo>
                <a:lnTo>
                  <a:pt x="611347" y="611347"/>
                </a:lnTo>
                <a:lnTo>
                  <a:pt x="0" y="6113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6428469" y="9442321"/>
            <a:ext cx="617911" cy="617911"/>
          </a:xfrm>
          <a:custGeom>
            <a:avLst/>
            <a:gdLst/>
            <a:ahLst/>
            <a:cxnLst/>
            <a:rect l="l" t="t" r="r" b="b"/>
            <a:pathLst>
              <a:path w="617911" h="617911">
                <a:moveTo>
                  <a:pt x="0" y="0"/>
                </a:moveTo>
                <a:lnTo>
                  <a:pt x="617910" y="0"/>
                </a:lnTo>
                <a:lnTo>
                  <a:pt x="617910" y="617910"/>
                </a:lnTo>
                <a:lnTo>
                  <a:pt x="0" y="6179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1238190" y="9442321"/>
            <a:ext cx="617911" cy="617911"/>
          </a:xfrm>
          <a:custGeom>
            <a:avLst/>
            <a:gdLst/>
            <a:ahLst/>
            <a:cxnLst/>
            <a:rect l="l" t="t" r="r" b="b"/>
            <a:pathLst>
              <a:path w="617911" h="617911">
                <a:moveTo>
                  <a:pt x="0" y="0"/>
                </a:moveTo>
                <a:lnTo>
                  <a:pt x="617911" y="0"/>
                </a:lnTo>
                <a:lnTo>
                  <a:pt x="617911" y="617910"/>
                </a:lnTo>
                <a:lnTo>
                  <a:pt x="0" y="617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2826954" y="9539876"/>
            <a:ext cx="2086354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177"/>
              </a:lnSpc>
              <a:spcBef>
                <a:spcPct val="0"/>
              </a:spcBef>
            </a:pPr>
            <a:r>
              <a:rPr lang="en-US" sz="2269" dirty="0">
                <a:solidFill>
                  <a:srgbClr val="2F351C"/>
                </a:solidFill>
                <a:latin typeface="Noto Serif Bengali Condensed"/>
                <a:ea typeface="Noto Serif Bengali Condensed"/>
                <a:cs typeface="Noto Serif Bengali Condensed"/>
                <a:sym typeface="Noto Serif Bengali Condensed"/>
              </a:rPr>
              <a:t>(67) 3295-1707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046379" y="9534646"/>
            <a:ext cx="2381457" cy="376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77"/>
              </a:lnSpc>
              <a:spcBef>
                <a:spcPct val="0"/>
              </a:spcBef>
            </a:pPr>
            <a:r>
              <a:rPr lang="en-US" sz="2269" u="none" strike="noStrike">
                <a:solidFill>
                  <a:srgbClr val="2F351C"/>
                </a:solidFill>
                <a:latin typeface="Noto Serif Bengali Condensed"/>
                <a:ea typeface="Noto Serif Bengali Condensed"/>
                <a:cs typeface="Noto Serif Bengali Condensed"/>
                <a:sym typeface="Noto Serif Bengali Condensed"/>
              </a:rPr>
              <a:t>sgoprev.ms.gov.br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937865" y="9543157"/>
            <a:ext cx="3631849" cy="378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77"/>
              </a:lnSpc>
              <a:spcBef>
                <a:spcPct val="0"/>
              </a:spcBef>
            </a:pPr>
            <a:r>
              <a:rPr lang="en-US" sz="2269">
                <a:solidFill>
                  <a:srgbClr val="2F351C"/>
                </a:solidFill>
                <a:latin typeface="Noto Serif Bengali Condensed"/>
                <a:ea typeface="Noto Serif Bengali Condensed"/>
                <a:cs typeface="Noto Serif Bengali Condensed"/>
                <a:sym typeface="Noto Serif Bengali Condensed"/>
              </a:rPr>
              <a:t>sgoprev@saogabriel.ms.gov.br</a:t>
            </a:r>
          </a:p>
        </p:txBody>
      </p:sp>
      <p:grpSp>
        <p:nvGrpSpPr>
          <p:cNvPr id="25" name="Group 25"/>
          <p:cNvGrpSpPr/>
          <p:nvPr/>
        </p:nvGrpSpPr>
        <p:grpSpPr>
          <a:xfrm rot="-1862358">
            <a:off x="-1312730" y="-819785"/>
            <a:ext cx="3720802" cy="1839553"/>
            <a:chOff x="0" y="0"/>
            <a:chExt cx="979964" cy="48449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79964" cy="484491"/>
            </a:xfrm>
            <a:custGeom>
              <a:avLst/>
              <a:gdLst/>
              <a:ahLst/>
              <a:cxnLst/>
              <a:rect l="l" t="t" r="r" b="b"/>
              <a:pathLst>
                <a:path w="979964" h="484491">
                  <a:moveTo>
                    <a:pt x="0" y="0"/>
                  </a:moveTo>
                  <a:lnTo>
                    <a:pt x="979964" y="0"/>
                  </a:lnTo>
                  <a:lnTo>
                    <a:pt x="979964" y="484491"/>
                  </a:lnTo>
                  <a:lnTo>
                    <a:pt x="0" y="484491"/>
                  </a:lnTo>
                  <a:close/>
                </a:path>
              </a:pathLst>
            </a:custGeom>
            <a:solidFill>
              <a:srgbClr val="69B0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979964" cy="522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13072" y="332509"/>
            <a:ext cx="15266219" cy="2814349"/>
            <a:chOff x="0" y="0"/>
            <a:chExt cx="2956736" cy="5450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56736" cy="545079"/>
            </a:xfrm>
            <a:custGeom>
              <a:avLst/>
              <a:gdLst/>
              <a:ahLst/>
              <a:cxnLst/>
              <a:rect l="l" t="t" r="r" b="b"/>
              <a:pathLst>
                <a:path w="2956736" h="545079">
                  <a:moveTo>
                    <a:pt x="0" y="0"/>
                  </a:moveTo>
                  <a:lnTo>
                    <a:pt x="2956736" y="0"/>
                  </a:lnTo>
                  <a:lnTo>
                    <a:pt x="2956736" y="545079"/>
                  </a:lnTo>
                  <a:lnTo>
                    <a:pt x="0" y="5450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69B053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56736" cy="583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613072" y="3736325"/>
            <a:ext cx="15266219" cy="2814349"/>
            <a:chOff x="0" y="0"/>
            <a:chExt cx="2956736" cy="5450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56736" cy="545079"/>
            </a:xfrm>
            <a:custGeom>
              <a:avLst/>
              <a:gdLst/>
              <a:ahLst/>
              <a:cxnLst/>
              <a:rect l="l" t="t" r="r" b="b"/>
              <a:pathLst>
                <a:path w="2956736" h="545079">
                  <a:moveTo>
                    <a:pt x="0" y="0"/>
                  </a:moveTo>
                  <a:lnTo>
                    <a:pt x="2956736" y="0"/>
                  </a:lnTo>
                  <a:lnTo>
                    <a:pt x="2956736" y="545079"/>
                  </a:lnTo>
                  <a:lnTo>
                    <a:pt x="0" y="5450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69B053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956736" cy="583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13072" y="7140142"/>
            <a:ext cx="15266219" cy="2814349"/>
            <a:chOff x="0" y="0"/>
            <a:chExt cx="2956736" cy="5450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56736" cy="545079"/>
            </a:xfrm>
            <a:custGeom>
              <a:avLst/>
              <a:gdLst/>
              <a:ahLst/>
              <a:cxnLst/>
              <a:rect l="l" t="t" r="r" b="b"/>
              <a:pathLst>
                <a:path w="2956736" h="545079">
                  <a:moveTo>
                    <a:pt x="0" y="0"/>
                  </a:moveTo>
                  <a:lnTo>
                    <a:pt x="2956736" y="0"/>
                  </a:lnTo>
                  <a:lnTo>
                    <a:pt x="2956736" y="545079"/>
                  </a:lnTo>
                  <a:lnTo>
                    <a:pt x="0" y="5450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69B053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956736" cy="583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436879" y="693575"/>
            <a:ext cx="2048832" cy="1646555"/>
          </a:xfrm>
          <a:custGeom>
            <a:avLst/>
            <a:gdLst/>
            <a:ahLst/>
            <a:cxnLst/>
            <a:rect l="l" t="t" r="r" b="b"/>
            <a:pathLst>
              <a:path w="2048832" h="1646555">
                <a:moveTo>
                  <a:pt x="0" y="0"/>
                </a:moveTo>
                <a:lnTo>
                  <a:pt x="2048832" y="0"/>
                </a:lnTo>
                <a:lnTo>
                  <a:pt x="2048832" y="1646555"/>
                </a:lnTo>
                <a:lnTo>
                  <a:pt x="0" y="1646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61239" y="4138543"/>
            <a:ext cx="1605396" cy="1805660"/>
          </a:xfrm>
          <a:custGeom>
            <a:avLst/>
            <a:gdLst/>
            <a:ahLst/>
            <a:cxnLst/>
            <a:rect l="l" t="t" r="r" b="b"/>
            <a:pathLst>
              <a:path w="1605396" h="1805660">
                <a:moveTo>
                  <a:pt x="0" y="0"/>
                </a:moveTo>
                <a:lnTo>
                  <a:pt x="1605396" y="0"/>
                </a:lnTo>
                <a:lnTo>
                  <a:pt x="1605396" y="1805660"/>
                </a:lnTo>
                <a:lnTo>
                  <a:pt x="0" y="18056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561239" y="7619888"/>
            <a:ext cx="1736275" cy="1638412"/>
          </a:xfrm>
          <a:custGeom>
            <a:avLst/>
            <a:gdLst/>
            <a:ahLst/>
            <a:cxnLst/>
            <a:rect l="l" t="t" r="r" b="b"/>
            <a:pathLst>
              <a:path w="1736275" h="1638412">
                <a:moveTo>
                  <a:pt x="0" y="0"/>
                </a:moveTo>
                <a:lnTo>
                  <a:pt x="1736275" y="0"/>
                </a:lnTo>
                <a:lnTo>
                  <a:pt x="1736275" y="1638412"/>
                </a:lnTo>
                <a:lnTo>
                  <a:pt x="0" y="16384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2929148" y="1177181"/>
            <a:ext cx="4003986" cy="1325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9939"/>
              </a:lnSpc>
            </a:pPr>
            <a:r>
              <a:rPr lang="en-US" sz="10039" b="1" spc="371">
                <a:solidFill>
                  <a:srgbClr val="69B053"/>
                </a:solidFill>
                <a:latin typeface="Noto Serif Bengali ExtraCondensed Bold"/>
                <a:ea typeface="Noto Serif Bengali ExtraCondensed Bold"/>
                <a:cs typeface="Noto Serif Bengali ExtraCondensed Bold"/>
                <a:sym typeface="Noto Serif Bengali ExtraCondensed Bold"/>
              </a:rPr>
              <a:t>Missão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61428" y="487994"/>
            <a:ext cx="10073014" cy="2284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942"/>
              </a:lnSpc>
            </a:pPr>
            <a:r>
              <a:rPr lang="en-US" sz="3691" spc="-228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Garantir que o Instituto proporcione aos segurados e dependentes uma assistência humanizada com gestão transparente dos ativos, buscando o equilíbrio atuarial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929148" y="7942641"/>
            <a:ext cx="4354986" cy="1315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9939"/>
              </a:lnSpc>
              <a:spcBef>
                <a:spcPct val="0"/>
              </a:spcBef>
            </a:pPr>
            <a:r>
              <a:rPr lang="en-US" sz="10039" b="1" u="none" strike="noStrike" spc="371">
                <a:solidFill>
                  <a:srgbClr val="69B053"/>
                </a:solidFill>
                <a:latin typeface="Noto Serif Bengali ExtraCondensed Bold"/>
                <a:ea typeface="Noto Serif Bengali ExtraCondensed Bold"/>
                <a:cs typeface="Noto Serif Bengali ExtraCondensed Bold"/>
                <a:sym typeface="Noto Serif Bengali ExtraCondensed Bold"/>
              </a:rPr>
              <a:t>Valores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595685" y="3705091"/>
            <a:ext cx="10073014" cy="2718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292"/>
              </a:lnSpc>
            </a:pPr>
            <a:r>
              <a:rPr lang="en-US" sz="3287" spc="-203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Ser</a:t>
            </a:r>
            <a:r>
              <a:rPr lang="en-US" sz="3287" spc="-203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87" spc="-203" dirty="0" smtClean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87" spc="-203" dirty="0" err="1" smtClean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reconhecido</a:t>
            </a:r>
            <a:r>
              <a:rPr lang="en-US" sz="3287" spc="-203" dirty="0" smtClean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 </a:t>
            </a:r>
            <a:r>
              <a:rPr lang="en-US" sz="3287" spc="-203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interna</a:t>
            </a:r>
            <a:r>
              <a:rPr lang="en-US" sz="3287" spc="-203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 </a:t>
            </a:r>
            <a:r>
              <a:rPr lang="en-US" sz="3287" spc="-203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externamente</a:t>
            </a:r>
            <a:r>
              <a:rPr lang="en-US" sz="3287" spc="-203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87" spc="-203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por</a:t>
            </a:r>
            <a:r>
              <a:rPr lang="en-US" sz="3287" spc="-203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87" spc="-203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todos</a:t>
            </a:r>
            <a:r>
              <a:rPr lang="en-US" sz="3287" spc="-203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87" spc="-203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os</a:t>
            </a:r>
            <a:r>
              <a:rPr lang="en-US" sz="3287" spc="-203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87" spc="-203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interessados</a:t>
            </a:r>
            <a:r>
              <a:rPr lang="en-US" sz="3287" spc="-203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pela </a:t>
            </a:r>
            <a:r>
              <a:rPr lang="en-US" sz="3287" spc="-203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garantia</a:t>
            </a:r>
            <a:r>
              <a:rPr lang="en-US" sz="3287" spc="-203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da </a:t>
            </a:r>
            <a:r>
              <a:rPr lang="en-US" sz="3287" spc="-203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qualidade</a:t>
            </a:r>
            <a:r>
              <a:rPr lang="en-US" sz="3287" spc="-203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no </a:t>
            </a:r>
            <a:r>
              <a:rPr lang="en-US" sz="3287" spc="-203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atendimento</a:t>
            </a:r>
            <a:r>
              <a:rPr lang="en-US" sz="3287" spc="-203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</a:t>
            </a:r>
            <a:r>
              <a:rPr lang="en-US" sz="3287" spc="-203" dirty="0" err="1" smtClean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disseminando</a:t>
            </a:r>
            <a:r>
              <a:rPr lang="en-US" sz="3287" spc="-203" dirty="0" smtClean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87" spc="-203" dirty="0">
                <a:solidFill>
                  <a:schemeClr val="bg1"/>
                </a:solidFill>
                <a:latin typeface="Futura"/>
                <a:ea typeface="Futura"/>
                <a:cs typeface="Futura"/>
                <a:sym typeface="Futura"/>
              </a:rPr>
              <a:t>a </a:t>
            </a:r>
            <a:r>
              <a:rPr lang="en-US" sz="3287" spc="-203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cultura</a:t>
            </a:r>
            <a:r>
              <a:rPr lang="en-US" sz="3287" spc="-203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87" spc="-203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previdenciária</a:t>
            </a:r>
            <a:r>
              <a:rPr lang="en-US" sz="3287" spc="-203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 a </a:t>
            </a:r>
            <a:r>
              <a:rPr lang="en-US" sz="3287" spc="-203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garantia</a:t>
            </a:r>
            <a:r>
              <a:rPr lang="en-US" sz="3287" spc="-203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87" spc="-203" dirty="0" smtClean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dos </a:t>
            </a:r>
            <a:r>
              <a:rPr lang="en-US" sz="3287" spc="-203" dirty="0" err="1" smtClean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direitos</a:t>
            </a:r>
            <a:r>
              <a:rPr lang="en-US" sz="3287" spc="-203" dirty="0" smtClean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 </a:t>
            </a:r>
            <a:r>
              <a:rPr lang="en-US" sz="3287" spc="-203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da </a:t>
            </a:r>
            <a:r>
              <a:rPr lang="en-US" sz="3287" spc="-203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proteção</a:t>
            </a:r>
            <a:r>
              <a:rPr lang="en-US" sz="3287" spc="-203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dos </a:t>
            </a:r>
            <a:r>
              <a:rPr lang="en-US" sz="3287" spc="-203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segurados</a:t>
            </a:r>
            <a:r>
              <a:rPr lang="en-US" sz="3287" spc="-203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 </a:t>
            </a:r>
            <a:r>
              <a:rPr lang="en-US" sz="3287" spc="-203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seus</a:t>
            </a:r>
            <a:r>
              <a:rPr lang="en-US" sz="3287" spc="-203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87" spc="-203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dependentes</a:t>
            </a:r>
            <a:r>
              <a:rPr lang="en-US" sz="3287" spc="-203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87" spc="-203" dirty="0" smtClean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</a:t>
            </a:r>
            <a:endParaRPr lang="en-US" sz="3287" spc="-203" dirty="0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223910" y="4633966"/>
            <a:ext cx="3133311" cy="1315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9939"/>
              </a:lnSpc>
              <a:spcBef>
                <a:spcPct val="0"/>
              </a:spcBef>
            </a:pPr>
            <a:r>
              <a:rPr lang="en-US" sz="10039" b="1" u="none" strike="noStrike" spc="371">
                <a:solidFill>
                  <a:srgbClr val="69B053"/>
                </a:solidFill>
                <a:latin typeface="Noto Serif Bengali ExtraCondensed Bold"/>
                <a:ea typeface="Noto Serif Bengali ExtraCondensed Bold"/>
                <a:cs typeface="Noto Serif Bengali ExtraCondensed Bold"/>
                <a:sym typeface="Noto Serif Bengali ExtraCondensed Bold"/>
              </a:rPr>
              <a:t>Visão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595685" y="7442282"/>
            <a:ext cx="10038757" cy="2019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292"/>
              </a:lnSpc>
            </a:pPr>
            <a:r>
              <a:rPr lang="en-US" sz="3287" spc="-203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Respeito e Responsabilidade; Organização e Modernidade; Ética e Transparência; Cooperação e Compromisso; Efetividade e Sustentabilidade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m 55">
            <a:extLst>
              <a:ext uri="{FF2B5EF4-FFF2-40B4-BE49-F238E27FC236}">
                <a16:creationId xmlns:a16="http://schemas.microsoft.com/office/drawing/2014/main" id="{16D9FEB7-DE2D-964E-29F9-59B842928F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862"/>
          <a:stretch/>
        </p:blipFill>
        <p:spPr>
          <a:xfrm>
            <a:off x="8693221" y="2981914"/>
            <a:ext cx="8434231" cy="5576525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-1862358">
            <a:off x="416508" y="8035221"/>
            <a:ext cx="1369750" cy="6955615"/>
            <a:chOff x="0" y="0"/>
            <a:chExt cx="360757" cy="18319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0757" cy="1831932"/>
            </a:xfrm>
            <a:custGeom>
              <a:avLst/>
              <a:gdLst/>
              <a:ahLst/>
              <a:cxnLst/>
              <a:rect l="l" t="t" r="r" b="b"/>
              <a:pathLst>
                <a:path w="360757" h="1831932">
                  <a:moveTo>
                    <a:pt x="0" y="0"/>
                  </a:moveTo>
                  <a:lnTo>
                    <a:pt x="360757" y="0"/>
                  </a:lnTo>
                  <a:lnTo>
                    <a:pt x="360757" y="1831932"/>
                  </a:lnTo>
                  <a:lnTo>
                    <a:pt x="0" y="1831932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0757" cy="1870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00120" y="9976849"/>
            <a:ext cx="11517413" cy="310151"/>
            <a:chOff x="0" y="0"/>
            <a:chExt cx="3033393" cy="816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33393" cy="81686"/>
            </a:xfrm>
            <a:custGeom>
              <a:avLst/>
              <a:gdLst/>
              <a:ahLst/>
              <a:cxnLst/>
              <a:rect l="l" t="t" r="r" b="b"/>
              <a:pathLst>
                <a:path w="3033393" h="81686">
                  <a:moveTo>
                    <a:pt x="0" y="0"/>
                  </a:moveTo>
                  <a:lnTo>
                    <a:pt x="3033393" y="0"/>
                  </a:lnTo>
                  <a:lnTo>
                    <a:pt x="3033393" y="81686"/>
                  </a:lnTo>
                  <a:lnTo>
                    <a:pt x="0" y="81686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33393" cy="1197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862358">
            <a:off x="17603125" y="-766542"/>
            <a:ext cx="1369750" cy="2272069"/>
            <a:chOff x="0" y="0"/>
            <a:chExt cx="360757" cy="5984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0757" cy="598405"/>
            </a:xfrm>
            <a:custGeom>
              <a:avLst/>
              <a:gdLst/>
              <a:ahLst/>
              <a:cxnLst/>
              <a:rect l="l" t="t" r="r" b="b"/>
              <a:pathLst>
                <a:path w="360757" h="598405">
                  <a:moveTo>
                    <a:pt x="0" y="0"/>
                  </a:moveTo>
                  <a:lnTo>
                    <a:pt x="360757" y="0"/>
                  </a:lnTo>
                  <a:lnTo>
                    <a:pt x="360757" y="598405"/>
                  </a:lnTo>
                  <a:lnTo>
                    <a:pt x="0" y="598405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60757" cy="636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102788" y="-609196"/>
            <a:ext cx="9418449" cy="848952"/>
            <a:chOff x="0" y="0"/>
            <a:chExt cx="2480579" cy="2235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80579" cy="223592"/>
            </a:xfrm>
            <a:custGeom>
              <a:avLst/>
              <a:gdLst/>
              <a:ahLst/>
              <a:cxnLst/>
              <a:rect l="l" t="t" r="r" b="b"/>
              <a:pathLst>
                <a:path w="2480579" h="223592">
                  <a:moveTo>
                    <a:pt x="0" y="0"/>
                  </a:moveTo>
                  <a:lnTo>
                    <a:pt x="2480579" y="0"/>
                  </a:lnTo>
                  <a:lnTo>
                    <a:pt x="2480579" y="223592"/>
                  </a:lnTo>
                  <a:lnTo>
                    <a:pt x="0" y="223592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480579" cy="261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800120" y="4622371"/>
            <a:ext cx="834645" cy="748145"/>
          </a:xfrm>
          <a:custGeom>
            <a:avLst/>
            <a:gdLst/>
            <a:ahLst/>
            <a:cxnLst/>
            <a:rect l="l" t="t" r="r" b="b"/>
            <a:pathLst>
              <a:path w="834645" h="748145">
                <a:moveTo>
                  <a:pt x="0" y="0"/>
                </a:moveTo>
                <a:lnTo>
                  <a:pt x="834645" y="0"/>
                </a:lnTo>
                <a:lnTo>
                  <a:pt x="834645" y="748146"/>
                </a:lnTo>
                <a:lnTo>
                  <a:pt x="0" y="7481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800120" y="2561273"/>
            <a:ext cx="7993019" cy="2115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527"/>
              </a:lnSpc>
            </a:pP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 </a:t>
            </a:r>
            <a:r>
              <a:rPr lang="en-US" sz="3232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estrutura</a:t>
            </a: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32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técnico-administrativa</a:t>
            </a: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 </a:t>
            </a:r>
            <a:r>
              <a:rPr lang="en-US" sz="3232" spc="77" dirty="0" smtClean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SGOPREV </a:t>
            </a:r>
            <a:r>
              <a:rPr lang="en-US" sz="3232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compõe</a:t>
            </a: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-se dos </a:t>
            </a:r>
            <a:r>
              <a:rPr lang="en-US" sz="3232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seguintes</a:t>
            </a: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32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órgãos</a:t>
            </a:r>
            <a:r>
              <a:rPr lang="en-US" sz="3232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: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00120" y="1399219"/>
            <a:ext cx="8343880" cy="1298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9886"/>
              </a:lnSpc>
            </a:pPr>
            <a:r>
              <a:rPr lang="en-US" sz="9986" b="1" spc="-319">
                <a:solidFill>
                  <a:srgbClr val="69B053"/>
                </a:solidFill>
                <a:latin typeface="Noto Serif Bengali ExtraCondensed Bold"/>
                <a:ea typeface="Noto Serif Bengali ExtraCondensed Bold"/>
                <a:cs typeface="Noto Serif Bengali ExtraCondensed Bold"/>
                <a:sym typeface="Noto Serif Bengali ExtraCondensed Bold"/>
              </a:rPr>
              <a:t>Nossa Estrutura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08170" y="4255214"/>
            <a:ext cx="5469844" cy="4206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424"/>
              </a:lnSpc>
            </a:pPr>
            <a:r>
              <a:rPr lang="en-US" sz="3369" b="1" spc="80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Conselho Curador </a:t>
            </a:r>
          </a:p>
          <a:p>
            <a:pPr algn="just">
              <a:lnSpc>
                <a:spcPts val="8424"/>
              </a:lnSpc>
            </a:pPr>
            <a:r>
              <a:rPr lang="en-US" sz="3369" b="1" spc="80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Diretoria Executiva </a:t>
            </a:r>
          </a:p>
          <a:p>
            <a:pPr algn="just">
              <a:lnSpc>
                <a:spcPts val="8424"/>
              </a:lnSpc>
            </a:pPr>
            <a:r>
              <a:rPr lang="en-US" sz="3369" b="1" spc="80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Conselho Fiscal </a:t>
            </a:r>
          </a:p>
          <a:p>
            <a:pPr marL="0" lvl="0" indent="0" algn="just">
              <a:lnSpc>
                <a:spcPts val="8424"/>
              </a:lnSpc>
            </a:pPr>
            <a:r>
              <a:rPr lang="en-US" sz="3369" b="1" spc="80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Comitê de Investimentos </a:t>
            </a:r>
          </a:p>
        </p:txBody>
      </p:sp>
      <p:sp>
        <p:nvSpPr>
          <p:cNvPr id="18" name="Freeform 18"/>
          <p:cNvSpPr/>
          <p:nvPr/>
        </p:nvSpPr>
        <p:spPr>
          <a:xfrm>
            <a:off x="800120" y="5627692"/>
            <a:ext cx="834645" cy="748145"/>
          </a:xfrm>
          <a:custGeom>
            <a:avLst/>
            <a:gdLst/>
            <a:ahLst/>
            <a:cxnLst/>
            <a:rect l="l" t="t" r="r" b="b"/>
            <a:pathLst>
              <a:path w="834645" h="748145">
                <a:moveTo>
                  <a:pt x="0" y="0"/>
                </a:moveTo>
                <a:lnTo>
                  <a:pt x="834645" y="0"/>
                </a:lnTo>
                <a:lnTo>
                  <a:pt x="834645" y="748145"/>
                </a:lnTo>
                <a:lnTo>
                  <a:pt x="0" y="7481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800120" y="6633012"/>
            <a:ext cx="834645" cy="748145"/>
          </a:xfrm>
          <a:custGeom>
            <a:avLst/>
            <a:gdLst/>
            <a:ahLst/>
            <a:cxnLst/>
            <a:rect l="l" t="t" r="r" b="b"/>
            <a:pathLst>
              <a:path w="834645" h="748145">
                <a:moveTo>
                  <a:pt x="0" y="0"/>
                </a:moveTo>
                <a:lnTo>
                  <a:pt x="834645" y="0"/>
                </a:lnTo>
                <a:lnTo>
                  <a:pt x="834645" y="748146"/>
                </a:lnTo>
                <a:lnTo>
                  <a:pt x="0" y="7481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800120" y="7638333"/>
            <a:ext cx="834645" cy="748145"/>
          </a:xfrm>
          <a:custGeom>
            <a:avLst/>
            <a:gdLst/>
            <a:ahLst/>
            <a:cxnLst/>
            <a:rect l="l" t="t" r="r" b="b"/>
            <a:pathLst>
              <a:path w="834645" h="748145">
                <a:moveTo>
                  <a:pt x="0" y="0"/>
                </a:moveTo>
                <a:lnTo>
                  <a:pt x="834645" y="0"/>
                </a:lnTo>
                <a:lnTo>
                  <a:pt x="834645" y="748145"/>
                </a:lnTo>
                <a:lnTo>
                  <a:pt x="0" y="7481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62358">
            <a:off x="416508" y="8035221"/>
            <a:ext cx="1369750" cy="6955615"/>
            <a:chOff x="0" y="0"/>
            <a:chExt cx="360757" cy="18319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0757" cy="1831932"/>
            </a:xfrm>
            <a:custGeom>
              <a:avLst/>
              <a:gdLst/>
              <a:ahLst/>
              <a:cxnLst/>
              <a:rect l="l" t="t" r="r" b="b"/>
              <a:pathLst>
                <a:path w="360757" h="1831932">
                  <a:moveTo>
                    <a:pt x="0" y="0"/>
                  </a:moveTo>
                  <a:lnTo>
                    <a:pt x="360757" y="0"/>
                  </a:lnTo>
                  <a:lnTo>
                    <a:pt x="360757" y="1831932"/>
                  </a:lnTo>
                  <a:lnTo>
                    <a:pt x="0" y="1831932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0757" cy="1870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00120" y="9976849"/>
            <a:ext cx="11517413" cy="310151"/>
            <a:chOff x="0" y="0"/>
            <a:chExt cx="3033393" cy="816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33393" cy="81686"/>
            </a:xfrm>
            <a:custGeom>
              <a:avLst/>
              <a:gdLst/>
              <a:ahLst/>
              <a:cxnLst/>
              <a:rect l="l" t="t" r="r" b="b"/>
              <a:pathLst>
                <a:path w="3033393" h="81686">
                  <a:moveTo>
                    <a:pt x="0" y="0"/>
                  </a:moveTo>
                  <a:lnTo>
                    <a:pt x="3033393" y="0"/>
                  </a:lnTo>
                  <a:lnTo>
                    <a:pt x="3033393" y="81686"/>
                  </a:lnTo>
                  <a:lnTo>
                    <a:pt x="0" y="81686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33393" cy="1197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862358">
            <a:off x="17603125" y="-766542"/>
            <a:ext cx="1369750" cy="2272069"/>
            <a:chOff x="0" y="0"/>
            <a:chExt cx="360757" cy="5984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0757" cy="598405"/>
            </a:xfrm>
            <a:custGeom>
              <a:avLst/>
              <a:gdLst/>
              <a:ahLst/>
              <a:cxnLst/>
              <a:rect l="l" t="t" r="r" b="b"/>
              <a:pathLst>
                <a:path w="360757" h="598405">
                  <a:moveTo>
                    <a:pt x="0" y="0"/>
                  </a:moveTo>
                  <a:lnTo>
                    <a:pt x="360757" y="0"/>
                  </a:lnTo>
                  <a:lnTo>
                    <a:pt x="360757" y="598405"/>
                  </a:lnTo>
                  <a:lnTo>
                    <a:pt x="0" y="598405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60757" cy="636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102788" y="-609196"/>
            <a:ext cx="9418449" cy="848952"/>
            <a:chOff x="0" y="0"/>
            <a:chExt cx="2480579" cy="2235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80579" cy="223592"/>
            </a:xfrm>
            <a:custGeom>
              <a:avLst/>
              <a:gdLst/>
              <a:ahLst/>
              <a:cxnLst/>
              <a:rect l="l" t="t" r="r" b="b"/>
              <a:pathLst>
                <a:path w="2480579" h="223592">
                  <a:moveTo>
                    <a:pt x="0" y="0"/>
                  </a:moveTo>
                  <a:lnTo>
                    <a:pt x="2480579" y="0"/>
                  </a:lnTo>
                  <a:lnTo>
                    <a:pt x="2480579" y="223592"/>
                  </a:lnTo>
                  <a:lnTo>
                    <a:pt x="0" y="223592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480579" cy="261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83953" y="1277279"/>
            <a:ext cx="15266219" cy="7662048"/>
            <a:chOff x="0" y="0"/>
            <a:chExt cx="2956736" cy="148397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956736" cy="1483973"/>
            </a:xfrm>
            <a:custGeom>
              <a:avLst/>
              <a:gdLst/>
              <a:ahLst/>
              <a:cxnLst/>
              <a:rect l="l" t="t" r="r" b="b"/>
              <a:pathLst>
                <a:path w="2956736" h="1483973">
                  <a:moveTo>
                    <a:pt x="0" y="0"/>
                  </a:moveTo>
                  <a:lnTo>
                    <a:pt x="2956736" y="0"/>
                  </a:lnTo>
                  <a:lnTo>
                    <a:pt x="2956736" y="1483973"/>
                  </a:lnTo>
                  <a:lnTo>
                    <a:pt x="0" y="14839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69B053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956736" cy="1522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3205742" y="1535178"/>
            <a:ext cx="1470194" cy="1317828"/>
          </a:xfrm>
          <a:custGeom>
            <a:avLst/>
            <a:gdLst/>
            <a:ahLst/>
            <a:cxnLst/>
            <a:rect l="l" t="t" r="r" b="b"/>
            <a:pathLst>
              <a:path w="1470194" h="1317828">
                <a:moveTo>
                  <a:pt x="0" y="0"/>
                </a:moveTo>
                <a:lnTo>
                  <a:pt x="1470194" y="0"/>
                </a:lnTo>
                <a:lnTo>
                  <a:pt x="1470194" y="1317828"/>
                </a:lnTo>
                <a:lnTo>
                  <a:pt x="0" y="1317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2891958" y="3120525"/>
            <a:ext cx="12850209" cy="5581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34"/>
              </a:lnSpc>
            </a:pPr>
            <a:r>
              <a:rPr lang="en-US" sz="3236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 </a:t>
            </a:r>
            <a:r>
              <a:rPr lang="en-US" sz="3236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Conselho</a:t>
            </a:r>
            <a:r>
              <a:rPr lang="en-US" sz="3236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36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Curador</a:t>
            </a:r>
            <a:r>
              <a:rPr lang="en-US" sz="3236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 SGO-PREV é </a:t>
            </a:r>
            <a:r>
              <a:rPr lang="en-US" sz="3236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formado</a:t>
            </a:r>
            <a:r>
              <a:rPr lang="en-US" sz="3236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36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por</a:t>
            </a:r>
            <a:r>
              <a:rPr lang="en-US" sz="3236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07 </a:t>
            </a:r>
            <a:r>
              <a:rPr lang="en-US" sz="3236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membros</a:t>
            </a:r>
            <a:r>
              <a:rPr lang="en-US" sz="3236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36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titulares</a:t>
            </a:r>
            <a:r>
              <a:rPr lang="en-US" sz="3236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 07 </a:t>
            </a:r>
            <a:r>
              <a:rPr lang="en-US" sz="3236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suplentes</a:t>
            </a:r>
            <a:r>
              <a:rPr lang="en-US" sz="3236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</a:t>
            </a:r>
            <a:r>
              <a:rPr lang="en-US" sz="3236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todos</a:t>
            </a:r>
            <a:r>
              <a:rPr lang="en-US" sz="3236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36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servidores</a:t>
            </a:r>
            <a:r>
              <a:rPr lang="en-US" sz="3236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36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efetivos</a:t>
            </a:r>
            <a:r>
              <a:rPr lang="en-US" sz="3236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 </a:t>
            </a:r>
            <a:r>
              <a:rPr lang="en-US" sz="3236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estáveis</a:t>
            </a:r>
            <a:r>
              <a:rPr lang="en-US" sz="3236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com </a:t>
            </a:r>
            <a:r>
              <a:rPr lang="en-US" sz="3236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mais</a:t>
            </a:r>
            <a:r>
              <a:rPr lang="en-US" sz="3236" spc="7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de </a:t>
            </a:r>
            <a:r>
              <a:rPr lang="en-US" sz="3236" spc="77" smtClean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5 </a:t>
            </a:r>
            <a:r>
              <a:rPr lang="en-US" sz="3236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anos</a:t>
            </a:r>
            <a:r>
              <a:rPr lang="en-US" sz="3236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no </a:t>
            </a:r>
            <a:r>
              <a:rPr lang="en-US" sz="3236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serviço</a:t>
            </a:r>
            <a:r>
              <a:rPr lang="en-US" sz="3236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36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público</a:t>
            </a:r>
            <a:r>
              <a:rPr lang="en-US" sz="3236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municipal.</a:t>
            </a:r>
          </a:p>
          <a:p>
            <a:pPr algn="just">
              <a:lnSpc>
                <a:spcPts val="5534"/>
              </a:lnSpc>
            </a:pPr>
            <a:r>
              <a:rPr lang="en-US" sz="3236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São </a:t>
            </a:r>
            <a:r>
              <a:rPr lang="en-US" sz="3236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nomeados</a:t>
            </a:r>
            <a:r>
              <a:rPr lang="en-US" sz="3236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36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pelo</a:t>
            </a:r>
            <a:r>
              <a:rPr lang="en-US" sz="3236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36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Prefeito</a:t>
            </a:r>
            <a:r>
              <a:rPr lang="en-US" sz="3236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 </a:t>
            </a:r>
            <a:r>
              <a:rPr lang="en-US" sz="3236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indicados</a:t>
            </a:r>
            <a:r>
              <a:rPr lang="en-US" sz="3236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36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por</a:t>
            </a:r>
            <a:r>
              <a:rPr lang="en-US" sz="3236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: </a:t>
            </a:r>
          </a:p>
          <a:p>
            <a:pPr marL="698825" lvl="1" indent="-349412" algn="just">
              <a:lnSpc>
                <a:spcPts val="5534"/>
              </a:lnSpc>
              <a:buFont typeface="Arial"/>
              <a:buChar char="•"/>
            </a:pPr>
            <a:r>
              <a:rPr lang="en-US" sz="3236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01 </a:t>
            </a:r>
            <a:r>
              <a:rPr lang="en-US" sz="3236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representante</a:t>
            </a:r>
            <a:r>
              <a:rPr lang="en-US" sz="3236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 </a:t>
            </a:r>
            <a:r>
              <a:rPr lang="en-US" sz="3236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Executivo</a:t>
            </a:r>
            <a:endParaRPr lang="en-US" sz="3236" spc="77" dirty="0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  <a:p>
            <a:pPr marL="698825" lvl="1" indent="-349412" algn="just">
              <a:lnSpc>
                <a:spcPts val="5534"/>
              </a:lnSpc>
              <a:buFont typeface="Arial"/>
              <a:buChar char="•"/>
            </a:pPr>
            <a:r>
              <a:rPr lang="en-US" sz="3236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01 do </a:t>
            </a:r>
            <a:r>
              <a:rPr lang="en-US" sz="3236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Legislativo</a:t>
            </a:r>
            <a:endParaRPr lang="en-US" sz="3236" spc="77" dirty="0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  <a:p>
            <a:pPr marL="698825" lvl="1" indent="-349412" algn="just">
              <a:lnSpc>
                <a:spcPts val="5534"/>
              </a:lnSpc>
              <a:buFont typeface="Arial"/>
              <a:buChar char="•"/>
            </a:pPr>
            <a:r>
              <a:rPr lang="en-US" sz="3236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03 </a:t>
            </a:r>
            <a:r>
              <a:rPr lang="en-US" sz="3236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servidores</a:t>
            </a:r>
            <a:r>
              <a:rPr lang="en-US" sz="3236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36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ativos</a:t>
            </a:r>
            <a:r>
              <a:rPr lang="en-US" sz="3236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36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eleitos</a:t>
            </a:r>
            <a:r>
              <a:rPr lang="en-US" sz="3236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entre </a:t>
            </a:r>
            <a:r>
              <a:rPr lang="en-US" sz="3236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seus</a:t>
            </a:r>
            <a:r>
              <a:rPr lang="en-US" sz="3236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pares </a:t>
            </a:r>
          </a:p>
          <a:p>
            <a:pPr marL="698825" lvl="1" indent="-349412" algn="just">
              <a:lnSpc>
                <a:spcPts val="5534"/>
              </a:lnSpc>
              <a:buFont typeface="Arial"/>
              <a:buChar char="•"/>
            </a:pPr>
            <a:r>
              <a:rPr lang="en-US" sz="3236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02 </a:t>
            </a:r>
            <a:r>
              <a:rPr lang="en-US" sz="3236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representantes</a:t>
            </a:r>
            <a:r>
              <a:rPr lang="en-US" sz="3236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dos </a:t>
            </a:r>
            <a:r>
              <a:rPr lang="en-US" sz="3236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inativos</a:t>
            </a:r>
            <a:r>
              <a:rPr lang="en-US" sz="3236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36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eleitos</a:t>
            </a:r>
            <a:r>
              <a:rPr lang="en-US" sz="3236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3236" spc="7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diretamente</a:t>
            </a:r>
            <a:r>
              <a:rPr lang="en-US" sz="3236" spc="7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926861" y="1905552"/>
            <a:ext cx="9148001" cy="1298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9886"/>
              </a:lnSpc>
            </a:pPr>
            <a:r>
              <a:rPr lang="en-US" sz="9986" b="1" spc="-319">
                <a:solidFill>
                  <a:srgbClr val="69B053"/>
                </a:solidFill>
                <a:latin typeface="Noto Serif Bengali ExtraCondensed Bold"/>
                <a:ea typeface="Noto Serif Bengali ExtraCondensed Bold"/>
                <a:cs typeface="Noto Serif Bengali ExtraCondensed Bold"/>
                <a:sym typeface="Noto Serif Bengali ExtraCondensed Bold"/>
              </a:rPr>
              <a:t>Conselho Curador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761878" y="8058174"/>
            <a:ext cx="2675437" cy="346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62"/>
              </a:lnSpc>
              <a:spcBef>
                <a:spcPct val="0"/>
              </a:spcBef>
            </a:pPr>
            <a:r>
              <a:rPr lang="en-US" sz="190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Diretor Financeiro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62358">
            <a:off x="416508" y="8035221"/>
            <a:ext cx="1369750" cy="6955615"/>
            <a:chOff x="0" y="0"/>
            <a:chExt cx="360757" cy="18319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0757" cy="1831932"/>
            </a:xfrm>
            <a:custGeom>
              <a:avLst/>
              <a:gdLst/>
              <a:ahLst/>
              <a:cxnLst/>
              <a:rect l="l" t="t" r="r" b="b"/>
              <a:pathLst>
                <a:path w="360757" h="1831932">
                  <a:moveTo>
                    <a:pt x="0" y="0"/>
                  </a:moveTo>
                  <a:lnTo>
                    <a:pt x="360757" y="0"/>
                  </a:lnTo>
                  <a:lnTo>
                    <a:pt x="360757" y="1831932"/>
                  </a:lnTo>
                  <a:lnTo>
                    <a:pt x="0" y="1831932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0757" cy="1870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00120" y="9976849"/>
            <a:ext cx="11517413" cy="310151"/>
            <a:chOff x="0" y="0"/>
            <a:chExt cx="3033393" cy="816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33393" cy="81686"/>
            </a:xfrm>
            <a:custGeom>
              <a:avLst/>
              <a:gdLst/>
              <a:ahLst/>
              <a:cxnLst/>
              <a:rect l="l" t="t" r="r" b="b"/>
              <a:pathLst>
                <a:path w="3033393" h="81686">
                  <a:moveTo>
                    <a:pt x="0" y="0"/>
                  </a:moveTo>
                  <a:lnTo>
                    <a:pt x="3033393" y="0"/>
                  </a:lnTo>
                  <a:lnTo>
                    <a:pt x="3033393" y="81686"/>
                  </a:lnTo>
                  <a:lnTo>
                    <a:pt x="0" y="81686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33393" cy="1197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862358">
            <a:off x="17603125" y="-766542"/>
            <a:ext cx="1369750" cy="2272069"/>
            <a:chOff x="0" y="0"/>
            <a:chExt cx="360757" cy="5984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0757" cy="598405"/>
            </a:xfrm>
            <a:custGeom>
              <a:avLst/>
              <a:gdLst/>
              <a:ahLst/>
              <a:cxnLst/>
              <a:rect l="l" t="t" r="r" b="b"/>
              <a:pathLst>
                <a:path w="360757" h="598405">
                  <a:moveTo>
                    <a:pt x="0" y="0"/>
                  </a:moveTo>
                  <a:lnTo>
                    <a:pt x="360757" y="0"/>
                  </a:lnTo>
                  <a:lnTo>
                    <a:pt x="360757" y="598405"/>
                  </a:lnTo>
                  <a:lnTo>
                    <a:pt x="0" y="598405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60757" cy="636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102788" y="-609196"/>
            <a:ext cx="9418449" cy="848952"/>
            <a:chOff x="0" y="0"/>
            <a:chExt cx="2480579" cy="2235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80579" cy="223592"/>
            </a:xfrm>
            <a:custGeom>
              <a:avLst/>
              <a:gdLst/>
              <a:ahLst/>
              <a:cxnLst/>
              <a:rect l="l" t="t" r="r" b="b"/>
              <a:pathLst>
                <a:path w="2480579" h="223592">
                  <a:moveTo>
                    <a:pt x="0" y="0"/>
                  </a:moveTo>
                  <a:lnTo>
                    <a:pt x="2480579" y="0"/>
                  </a:lnTo>
                  <a:lnTo>
                    <a:pt x="2480579" y="223592"/>
                  </a:lnTo>
                  <a:lnTo>
                    <a:pt x="0" y="223592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480579" cy="261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83953" y="1277279"/>
            <a:ext cx="15266219" cy="7662048"/>
            <a:chOff x="0" y="0"/>
            <a:chExt cx="2956736" cy="148397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956736" cy="1483973"/>
            </a:xfrm>
            <a:custGeom>
              <a:avLst/>
              <a:gdLst/>
              <a:ahLst/>
              <a:cxnLst/>
              <a:rect l="l" t="t" r="r" b="b"/>
              <a:pathLst>
                <a:path w="2956736" h="1483973">
                  <a:moveTo>
                    <a:pt x="0" y="0"/>
                  </a:moveTo>
                  <a:lnTo>
                    <a:pt x="2956736" y="0"/>
                  </a:lnTo>
                  <a:lnTo>
                    <a:pt x="2956736" y="1483973"/>
                  </a:lnTo>
                  <a:lnTo>
                    <a:pt x="0" y="14839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69B053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956736" cy="1522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3205742" y="1535178"/>
            <a:ext cx="1470194" cy="1317828"/>
          </a:xfrm>
          <a:custGeom>
            <a:avLst/>
            <a:gdLst/>
            <a:ahLst/>
            <a:cxnLst/>
            <a:rect l="l" t="t" r="r" b="b"/>
            <a:pathLst>
              <a:path w="1470194" h="1317828">
                <a:moveTo>
                  <a:pt x="0" y="0"/>
                </a:moveTo>
                <a:lnTo>
                  <a:pt x="1470194" y="0"/>
                </a:lnTo>
                <a:lnTo>
                  <a:pt x="1470194" y="1317828"/>
                </a:lnTo>
                <a:lnTo>
                  <a:pt x="0" y="1317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2718895" y="2975125"/>
            <a:ext cx="12850209" cy="5581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34"/>
              </a:lnSpc>
            </a:pPr>
            <a:r>
              <a:rPr lang="en-US" sz="3236" spc="7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 Conselho Fiscal do SGO-PREV é composto por 07 membros titulares e 07 suplentes, com mandato igual ao do Conselho Curador. Todos devem ser servidores efetivos e estáveis, sendo indicados: </a:t>
            </a:r>
          </a:p>
          <a:p>
            <a:pPr marL="698825" lvl="1" indent="-349412" algn="just">
              <a:lnSpc>
                <a:spcPts val="5534"/>
              </a:lnSpc>
              <a:buFont typeface="Arial"/>
              <a:buChar char="•"/>
            </a:pPr>
            <a:r>
              <a:rPr lang="en-US" sz="3236" spc="7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01 pelo Executivo</a:t>
            </a:r>
          </a:p>
          <a:p>
            <a:pPr marL="698825" lvl="1" indent="-349412" algn="just">
              <a:lnSpc>
                <a:spcPts val="5534"/>
              </a:lnSpc>
              <a:buFont typeface="Arial"/>
              <a:buChar char="•"/>
            </a:pPr>
            <a:r>
              <a:rPr lang="en-US" sz="3236" spc="7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01 pelo Legislativo</a:t>
            </a:r>
          </a:p>
          <a:p>
            <a:pPr marL="698825" lvl="1" indent="-349412" algn="just">
              <a:lnSpc>
                <a:spcPts val="5534"/>
              </a:lnSpc>
              <a:buFont typeface="Arial"/>
              <a:buChar char="•"/>
            </a:pPr>
            <a:r>
              <a:rPr lang="en-US" sz="3236" spc="7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03 servidores ativos eleitos entre seus pares </a:t>
            </a:r>
          </a:p>
          <a:p>
            <a:pPr marL="698825" lvl="1" indent="-349412" algn="just">
              <a:lnSpc>
                <a:spcPts val="5534"/>
              </a:lnSpc>
              <a:buFont typeface="Arial"/>
              <a:buChar char="•"/>
            </a:pPr>
            <a:r>
              <a:rPr lang="en-US" sz="3236" spc="7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02 representantes dos inativos eleitos diretamente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926861" y="1905552"/>
            <a:ext cx="9148001" cy="1298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9886"/>
              </a:lnSpc>
            </a:pPr>
            <a:r>
              <a:rPr lang="en-US" sz="9986" b="1" spc="-319">
                <a:solidFill>
                  <a:srgbClr val="69B053"/>
                </a:solidFill>
                <a:latin typeface="Noto Serif Bengali ExtraCondensed Bold"/>
                <a:ea typeface="Noto Serif Bengali ExtraCondensed Bold"/>
                <a:cs typeface="Noto Serif Bengali ExtraCondensed Bold"/>
                <a:sym typeface="Noto Serif Bengali ExtraCondensed Bold"/>
              </a:rPr>
              <a:t>Conselho Fiscal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761878" y="8058174"/>
            <a:ext cx="2675437" cy="346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62"/>
              </a:lnSpc>
              <a:spcBef>
                <a:spcPct val="0"/>
              </a:spcBef>
            </a:pPr>
            <a:r>
              <a:rPr lang="en-US" sz="190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Diretor Financeiro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62358">
            <a:off x="416508" y="8035221"/>
            <a:ext cx="1369750" cy="6955615"/>
            <a:chOff x="0" y="0"/>
            <a:chExt cx="360757" cy="18319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0757" cy="1831932"/>
            </a:xfrm>
            <a:custGeom>
              <a:avLst/>
              <a:gdLst/>
              <a:ahLst/>
              <a:cxnLst/>
              <a:rect l="l" t="t" r="r" b="b"/>
              <a:pathLst>
                <a:path w="360757" h="1831932">
                  <a:moveTo>
                    <a:pt x="0" y="0"/>
                  </a:moveTo>
                  <a:lnTo>
                    <a:pt x="360757" y="0"/>
                  </a:lnTo>
                  <a:lnTo>
                    <a:pt x="360757" y="1831932"/>
                  </a:lnTo>
                  <a:lnTo>
                    <a:pt x="0" y="1831932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0757" cy="1870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00120" y="9976849"/>
            <a:ext cx="11517413" cy="310151"/>
            <a:chOff x="0" y="0"/>
            <a:chExt cx="3033393" cy="816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33393" cy="81686"/>
            </a:xfrm>
            <a:custGeom>
              <a:avLst/>
              <a:gdLst/>
              <a:ahLst/>
              <a:cxnLst/>
              <a:rect l="l" t="t" r="r" b="b"/>
              <a:pathLst>
                <a:path w="3033393" h="81686">
                  <a:moveTo>
                    <a:pt x="0" y="0"/>
                  </a:moveTo>
                  <a:lnTo>
                    <a:pt x="3033393" y="0"/>
                  </a:lnTo>
                  <a:lnTo>
                    <a:pt x="3033393" y="81686"/>
                  </a:lnTo>
                  <a:lnTo>
                    <a:pt x="0" y="81686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33393" cy="1197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862358">
            <a:off x="17603125" y="-766542"/>
            <a:ext cx="1369750" cy="2272069"/>
            <a:chOff x="0" y="0"/>
            <a:chExt cx="360757" cy="5984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0757" cy="598405"/>
            </a:xfrm>
            <a:custGeom>
              <a:avLst/>
              <a:gdLst/>
              <a:ahLst/>
              <a:cxnLst/>
              <a:rect l="l" t="t" r="r" b="b"/>
              <a:pathLst>
                <a:path w="360757" h="598405">
                  <a:moveTo>
                    <a:pt x="0" y="0"/>
                  </a:moveTo>
                  <a:lnTo>
                    <a:pt x="360757" y="0"/>
                  </a:lnTo>
                  <a:lnTo>
                    <a:pt x="360757" y="598405"/>
                  </a:lnTo>
                  <a:lnTo>
                    <a:pt x="0" y="598405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60757" cy="636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102788" y="-609196"/>
            <a:ext cx="9418449" cy="848952"/>
            <a:chOff x="0" y="0"/>
            <a:chExt cx="2480579" cy="2235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80579" cy="223592"/>
            </a:xfrm>
            <a:custGeom>
              <a:avLst/>
              <a:gdLst/>
              <a:ahLst/>
              <a:cxnLst/>
              <a:rect l="l" t="t" r="r" b="b"/>
              <a:pathLst>
                <a:path w="2480579" h="223592">
                  <a:moveTo>
                    <a:pt x="0" y="0"/>
                  </a:moveTo>
                  <a:lnTo>
                    <a:pt x="2480579" y="0"/>
                  </a:lnTo>
                  <a:lnTo>
                    <a:pt x="2480579" y="223592"/>
                  </a:lnTo>
                  <a:lnTo>
                    <a:pt x="0" y="223592"/>
                  </a:lnTo>
                  <a:close/>
                </a:path>
              </a:pathLst>
            </a:custGeom>
            <a:solidFill>
              <a:srgbClr val="437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480579" cy="261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83953" y="1277279"/>
            <a:ext cx="15266219" cy="7662048"/>
            <a:chOff x="0" y="0"/>
            <a:chExt cx="2956736" cy="148397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956736" cy="1483973"/>
            </a:xfrm>
            <a:custGeom>
              <a:avLst/>
              <a:gdLst/>
              <a:ahLst/>
              <a:cxnLst/>
              <a:rect l="l" t="t" r="r" b="b"/>
              <a:pathLst>
                <a:path w="2956736" h="1483973">
                  <a:moveTo>
                    <a:pt x="0" y="0"/>
                  </a:moveTo>
                  <a:lnTo>
                    <a:pt x="2956736" y="0"/>
                  </a:lnTo>
                  <a:lnTo>
                    <a:pt x="2956736" y="1483973"/>
                  </a:lnTo>
                  <a:lnTo>
                    <a:pt x="0" y="14839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69B053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956736" cy="1522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2171873" y="1535178"/>
            <a:ext cx="1470194" cy="1317828"/>
          </a:xfrm>
          <a:custGeom>
            <a:avLst/>
            <a:gdLst/>
            <a:ahLst/>
            <a:cxnLst/>
            <a:rect l="l" t="t" r="r" b="b"/>
            <a:pathLst>
              <a:path w="1470194" h="1317828">
                <a:moveTo>
                  <a:pt x="0" y="0"/>
                </a:moveTo>
                <a:lnTo>
                  <a:pt x="1470194" y="0"/>
                </a:lnTo>
                <a:lnTo>
                  <a:pt x="1470194" y="1317828"/>
                </a:lnTo>
                <a:lnTo>
                  <a:pt x="0" y="1317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2906970" y="2975125"/>
            <a:ext cx="12850209" cy="5581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34"/>
              </a:lnSpc>
            </a:pPr>
            <a:r>
              <a:rPr lang="en-US" sz="3236" spc="7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 Comitê de Investimentos será composto por 05 (cinco) membros titulares, devendo ser servidores efetivos do município de São Gabriel do Oeste, da seguinte forma: </a:t>
            </a:r>
          </a:p>
          <a:p>
            <a:pPr marL="698825" lvl="1" indent="-349412" algn="just">
              <a:lnSpc>
                <a:spcPts val="5534"/>
              </a:lnSpc>
              <a:buFont typeface="Arial"/>
              <a:buChar char="•"/>
            </a:pPr>
            <a:r>
              <a:rPr lang="en-US" sz="3236" spc="7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01 Representante do Conselho Curador</a:t>
            </a:r>
          </a:p>
          <a:p>
            <a:pPr marL="698825" lvl="1" indent="-349412" algn="just">
              <a:lnSpc>
                <a:spcPts val="5534"/>
              </a:lnSpc>
              <a:buFont typeface="Arial"/>
              <a:buChar char="•"/>
            </a:pPr>
            <a:r>
              <a:rPr lang="en-US" sz="3236" spc="7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01 Responsável com gestor de recursos do SGOPREV, perante o MPS, devidamente certificado CPA-10 ou equivalente</a:t>
            </a:r>
          </a:p>
          <a:p>
            <a:pPr marL="698825" lvl="1" indent="-349412" algn="just">
              <a:lnSpc>
                <a:spcPts val="5534"/>
              </a:lnSpc>
              <a:buFont typeface="Arial"/>
              <a:buChar char="•"/>
            </a:pPr>
            <a:r>
              <a:rPr lang="en-US" sz="3236" spc="7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03 membros escolhidos dentre o quadro de servidores aprovado em reunião do Conselho Curador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38942" y="1649781"/>
            <a:ext cx="12332439" cy="1298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9886"/>
              </a:lnSpc>
            </a:pPr>
            <a:r>
              <a:rPr lang="en-US" sz="9986" b="1" spc="-319">
                <a:solidFill>
                  <a:srgbClr val="69B053"/>
                </a:solidFill>
                <a:latin typeface="Noto Serif Bengali ExtraCondensed Bold"/>
                <a:ea typeface="Noto Serif Bengali ExtraCondensed Bold"/>
                <a:cs typeface="Noto Serif Bengali ExtraCondensed Bold"/>
                <a:sym typeface="Noto Serif Bengali ExtraCondensed Bold"/>
              </a:rPr>
              <a:t>Comitê de Investimentos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761878" y="8058174"/>
            <a:ext cx="2675437" cy="346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62"/>
              </a:lnSpc>
              <a:spcBef>
                <a:spcPct val="0"/>
              </a:spcBef>
            </a:pPr>
            <a:r>
              <a:rPr lang="en-US" sz="190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Diretor Financeiro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998</Words>
  <Application>Microsoft Office PowerPoint</Application>
  <PresentationFormat>Personalizados</PresentationFormat>
  <Paragraphs>173</Paragraphs>
  <Slides>23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32" baseType="lpstr">
      <vt:lpstr>Noto Serif Bengali ExtraCondensed Bold</vt:lpstr>
      <vt:lpstr>Poppins</vt:lpstr>
      <vt:lpstr>Arial</vt:lpstr>
      <vt:lpstr>Futura Bold</vt:lpstr>
      <vt:lpstr>Noto Serif Bengali Condensed</vt:lpstr>
      <vt:lpstr>Futura</vt:lpstr>
      <vt:lpstr>Calibri</vt:lpstr>
      <vt:lpstr>Noto Serif Bengali Condensed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Prestação de Contas Anual São Gabriel do Oeste</dc:title>
  <dc:creator>SGO-PREV</dc:creator>
  <cp:lastModifiedBy>PREFEITURA</cp:lastModifiedBy>
  <cp:revision>9</cp:revision>
  <dcterms:created xsi:type="dcterms:W3CDTF">2006-08-16T00:00:00Z</dcterms:created>
  <dcterms:modified xsi:type="dcterms:W3CDTF">2025-05-22T17:17:48Z</dcterms:modified>
  <dc:identifier>DAGnPc_6sbA</dc:identifier>
</cp:coreProperties>
</file>