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9" r:id="rId2"/>
    <p:sldId id="310" r:id="rId3"/>
    <p:sldId id="326" r:id="rId4"/>
    <p:sldId id="290" r:id="rId5"/>
    <p:sldId id="327" r:id="rId6"/>
    <p:sldId id="328" r:id="rId7"/>
    <p:sldId id="291" r:id="rId8"/>
    <p:sldId id="285" r:id="rId9"/>
    <p:sldId id="319" r:id="rId10"/>
    <p:sldId id="281" r:id="rId11"/>
    <p:sldId id="282"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302" r:id="rId29"/>
    <p:sldId id="303" r:id="rId30"/>
    <p:sldId id="304" r:id="rId31"/>
    <p:sldId id="305" r:id="rId32"/>
    <p:sldId id="306" r:id="rId33"/>
    <p:sldId id="307" r:id="rId3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B6E3A-19AD-4FE0-9A07-DECDEBBFAE18}" type="datetimeFigureOut">
              <a:rPr lang="pt-BR" smtClean="0"/>
              <a:t>18/04/2024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1C228-F99B-4A55-BC65-DBF2A0207846}" type="slidenum">
              <a:rPr lang="pt-BR" smtClean="0"/>
              <a:t>‹nº›</a:t>
            </a:fld>
            <a:endParaRPr lang="pt-BR"/>
          </a:p>
        </p:txBody>
      </p:sp>
    </p:spTree>
    <p:extLst>
      <p:ext uri="{BB962C8B-B14F-4D97-AF65-F5344CB8AC3E}">
        <p14:creationId xmlns:p14="http://schemas.microsoft.com/office/powerpoint/2010/main" val="1677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ABBA9D8-3268-43C7-A318-20E4E3F8A8B7}" type="slidenum">
              <a:rPr lang="en-ID" smtClean="0"/>
              <a:t>1</a:t>
            </a:fld>
            <a:endParaRPr lang="en-ID"/>
          </a:p>
        </p:txBody>
      </p:sp>
    </p:spTree>
    <p:extLst>
      <p:ext uri="{BB962C8B-B14F-4D97-AF65-F5344CB8AC3E}">
        <p14:creationId xmlns:p14="http://schemas.microsoft.com/office/powerpoint/2010/main" val="66526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ABBA9D8-3268-43C7-A318-20E4E3F8A8B7}" type="slidenum">
              <a:rPr lang="en-ID" smtClean="0"/>
              <a:t>10</a:t>
            </a:fld>
            <a:endParaRPr lang="en-ID"/>
          </a:p>
        </p:txBody>
      </p:sp>
    </p:spTree>
    <p:extLst>
      <p:ext uri="{BB962C8B-B14F-4D97-AF65-F5344CB8AC3E}">
        <p14:creationId xmlns:p14="http://schemas.microsoft.com/office/powerpoint/2010/main" val="66526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3474FBD5-DAF5-4316-8D4D-267CBB45DC93}" type="datetimeFigureOut">
              <a:rPr lang="pt-BR" smtClean="0"/>
              <a:t>18/04/2024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F7CE425-DD08-4494-962F-9D83A37280E9}" type="slidenum">
              <a:rPr lang="pt-BR" smtClean="0"/>
              <a:t>‹nº›</a:t>
            </a:fld>
            <a:endParaRPr lang="pt-BR"/>
          </a:p>
        </p:txBody>
      </p:sp>
    </p:spTree>
    <p:extLst>
      <p:ext uri="{BB962C8B-B14F-4D97-AF65-F5344CB8AC3E}">
        <p14:creationId xmlns:p14="http://schemas.microsoft.com/office/powerpoint/2010/main" val="46620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474FBD5-DAF5-4316-8D4D-267CBB45DC93}" type="datetimeFigureOut">
              <a:rPr lang="pt-BR" smtClean="0"/>
              <a:t>18/04/2024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F7CE425-DD08-4494-962F-9D83A37280E9}" type="slidenum">
              <a:rPr lang="pt-BR" smtClean="0"/>
              <a:t>‹nº›</a:t>
            </a:fld>
            <a:endParaRPr lang="pt-BR"/>
          </a:p>
        </p:txBody>
      </p:sp>
    </p:spTree>
    <p:extLst>
      <p:ext uri="{BB962C8B-B14F-4D97-AF65-F5344CB8AC3E}">
        <p14:creationId xmlns:p14="http://schemas.microsoft.com/office/powerpoint/2010/main" val="1006935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474FBD5-DAF5-4316-8D4D-267CBB45DC93}" type="datetimeFigureOut">
              <a:rPr lang="pt-BR" smtClean="0"/>
              <a:t>18/04/2024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F7CE425-DD08-4494-962F-9D83A37280E9}" type="slidenum">
              <a:rPr lang="pt-BR" smtClean="0"/>
              <a:t>‹nº›</a:t>
            </a:fld>
            <a:endParaRPr lang="pt-BR"/>
          </a:p>
        </p:txBody>
      </p:sp>
    </p:spTree>
    <p:extLst>
      <p:ext uri="{BB962C8B-B14F-4D97-AF65-F5344CB8AC3E}">
        <p14:creationId xmlns:p14="http://schemas.microsoft.com/office/powerpoint/2010/main" val="418473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B661B2-9BB7-4DE6-AF02-0678A87E23E4}"/>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Slide Number Placeholder 4">
            <a:extLst>
              <a:ext uri="{FF2B5EF4-FFF2-40B4-BE49-F238E27FC236}">
                <a16:creationId xmlns:a16="http://schemas.microsoft.com/office/drawing/2014/main" id="{D7B8DE28-67CE-4736-B0E0-AE1DC53DB6D8}"/>
              </a:ext>
            </a:extLst>
          </p:cNvPr>
          <p:cNvSpPr>
            <a:spLocks noGrp="1"/>
          </p:cNvSpPr>
          <p:nvPr>
            <p:ph type="sldNum" sz="quarter" idx="12"/>
          </p:nvPr>
        </p:nvSpPr>
        <p:spPr/>
        <p:txBody>
          <a:bodyPr/>
          <a:lstStyle/>
          <a:p>
            <a:fld id="{0C8E813C-15A7-4532-B388-518526C06287}" type="slidenum">
              <a:rPr lang="en-ID" smtClean="0"/>
              <a:t>‹nº›</a:t>
            </a:fld>
            <a:endParaRPr lang="en-ID"/>
          </a:p>
        </p:txBody>
      </p:sp>
    </p:spTree>
    <p:extLst>
      <p:ext uri="{BB962C8B-B14F-4D97-AF65-F5344CB8AC3E}">
        <p14:creationId xmlns:p14="http://schemas.microsoft.com/office/powerpoint/2010/main" val="2469465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86BA38D-439F-45A3-BB26-9F4E17C50737}"/>
              </a:ext>
            </a:extLst>
          </p:cNvPr>
          <p:cNvSpPr>
            <a:spLocks noGrp="1"/>
          </p:cNvSpPr>
          <p:nvPr>
            <p:ph type="title"/>
          </p:nvPr>
        </p:nvSpPr>
        <p:spPr>
          <a:xfrm>
            <a:off x="1181100" y="2766218"/>
            <a:ext cx="5829300" cy="1325563"/>
          </a:xfrm>
        </p:spPr>
        <p:txBody>
          <a:bodyPr/>
          <a:lstStyle>
            <a:lvl1pPr>
              <a:defRPr b="1"/>
            </a:lvl1pPr>
          </a:lstStyle>
          <a:p>
            <a:r>
              <a:rPr lang="en-US" dirty="0"/>
              <a:t>Click to edit Master title style</a:t>
            </a:r>
            <a:endParaRPr lang="en-ID" dirty="0"/>
          </a:p>
        </p:txBody>
      </p:sp>
      <p:pic>
        <p:nvPicPr>
          <p:cNvPr id="2" name="Imagem 1">
            <a:extLst>
              <a:ext uri="{FF2B5EF4-FFF2-40B4-BE49-F238E27FC236}">
                <a16:creationId xmlns:a16="http://schemas.microsoft.com/office/drawing/2014/main" id="{401696A8-BB86-4B39-B7AB-007932341B06}"/>
              </a:ext>
            </a:extLst>
          </p:cNvPr>
          <p:cNvPicPr>
            <a:picLocks noChangeAspect="1"/>
          </p:cNvPicPr>
          <p:nvPr userDrawn="1"/>
        </p:nvPicPr>
        <p:blipFill>
          <a:blip r:embed="rId2">
            <a:biLevel thresh="50000"/>
          </a:blip>
          <a:stretch>
            <a:fillRect/>
          </a:stretch>
        </p:blipFill>
        <p:spPr>
          <a:xfrm>
            <a:off x="5979948" y="1008677"/>
            <a:ext cx="5261304" cy="4840644"/>
          </a:xfrm>
          <a:prstGeom prst="rect">
            <a:avLst/>
          </a:prstGeom>
        </p:spPr>
      </p:pic>
      <p:sp>
        <p:nvSpPr>
          <p:cNvPr id="10" name="Rectangle 9">
            <a:extLst>
              <a:ext uri="{FF2B5EF4-FFF2-40B4-BE49-F238E27FC236}">
                <a16:creationId xmlns:a16="http://schemas.microsoft.com/office/drawing/2014/main" id="{A2699336-A071-428C-8443-365FF6B925E4}"/>
              </a:ext>
            </a:extLst>
          </p:cNvPr>
          <p:cNvSpPr/>
          <p:nvPr userDrawn="1"/>
        </p:nvSpPr>
        <p:spPr>
          <a:xfrm>
            <a:off x="800100" y="1724025"/>
            <a:ext cx="6591300" cy="3409950"/>
          </a:xfrm>
          <a:prstGeom prst="rect">
            <a:avLst/>
          </a:prstGeom>
          <a:solidFill>
            <a:schemeClr val="bg1"/>
          </a:solidFill>
          <a:ln>
            <a:noFill/>
          </a:ln>
          <a:effectLst>
            <a:outerShdw blurRad="889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5998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474FBD5-DAF5-4316-8D4D-267CBB45DC93}" type="datetimeFigureOut">
              <a:rPr lang="pt-BR" smtClean="0"/>
              <a:t>18/04/2024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F7CE425-DD08-4494-962F-9D83A37280E9}" type="slidenum">
              <a:rPr lang="pt-BR" smtClean="0"/>
              <a:t>‹nº›</a:t>
            </a:fld>
            <a:endParaRPr lang="pt-BR"/>
          </a:p>
        </p:txBody>
      </p:sp>
    </p:spTree>
    <p:extLst>
      <p:ext uri="{BB962C8B-B14F-4D97-AF65-F5344CB8AC3E}">
        <p14:creationId xmlns:p14="http://schemas.microsoft.com/office/powerpoint/2010/main" val="137760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3474FBD5-DAF5-4316-8D4D-267CBB45DC93}" type="datetimeFigureOut">
              <a:rPr lang="pt-BR" smtClean="0"/>
              <a:t>18/04/2024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F7CE425-DD08-4494-962F-9D83A37280E9}" type="slidenum">
              <a:rPr lang="pt-BR" smtClean="0"/>
              <a:t>‹nº›</a:t>
            </a:fld>
            <a:endParaRPr lang="pt-BR"/>
          </a:p>
        </p:txBody>
      </p:sp>
    </p:spTree>
    <p:extLst>
      <p:ext uri="{BB962C8B-B14F-4D97-AF65-F5344CB8AC3E}">
        <p14:creationId xmlns:p14="http://schemas.microsoft.com/office/powerpoint/2010/main" val="39696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3474FBD5-DAF5-4316-8D4D-267CBB45DC93}" type="datetimeFigureOut">
              <a:rPr lang="pt-BR" smtClean="0"/>
              <a:t>18/04/2024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F7CE425-DD08-4494-962F-9D83A37280E9}" type="slidenum">
              <a:rPr lang="pt-BR" smtClean="0"/>
              <a:t>‹nº›</a:t>
            </a:fld>
            <a:endParaRPr lang="pt-BR"/>
          </a:p>
        </p:txBody>
      </p:sp>
    </p:spTree>
    <p:extLst>
      <p:ext uri="{BB962C8B-B14F-4D97-AF65-F5344CB8AC3E}">
        <p14:creationId xmlns:p14="http://schemas.microsoft.com/office/powerpoint/2010/main" val="96538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3474FBD5-DAF5-4316-8D4D-267CBB45DC93}" type="datetimeFigureOut">
              <a:rPr lang="pt-BR" smtClean="0"/>
              <a:t>18/04/2024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F7CE425-DD08-4494-962F-9D83A37280E9}" type="slidenum">
              <a:rPr lang="pt-BR" smtClean="0"/>
              <a:t>‹nº›</a:t>
            </a:fld>
            <a:endParaRPr lang="pt-BR"/>
          </a:p>
        </p:txBody>
      </p:sp>
    </p:spTree>
    <p:extLst>
      <p:ext uri="{BB962C8B-B14F-4D97-AF65-F5344CB8AC3E}">
        <p14:creationId xmlns:p14="http://schemas.microsoft.com/office/powerpoint/2010/main" val="79761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3474FBD5-DAF5-4316-8D4D-267CBB45DC93}" type="datetimeFigureOut">
              <a:rPr lang="pt-BR" smtClean="0"/>
              <a:t>18/04/2024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F7CE425-DD08-4494-962F-9D83A37280E9}" type="slidenum">
              <a:rPr lang="pt-BR" smtClean="0"/>
              <a:t>‹nº›</a:t>
            </a:fld>
            <a:endParaRPr lang="pt-BR"/>
          </a:p>
        </p:txBody>
      </p:sp>
    </p:spTree>
    <p:extLst>
      <p:ext uri="{BB962C8B-B14F-4D97-AF65-F5344CB8AC3E}">
        <p14:creationId xmlns:p14="http://schemas.microsoft.com/office/powerpoint/2010/main" val="388725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474FBD5-DAF5-4316-8D4D-267CBB45DC93}" type="datetimeFigureOut">
              <a:rPr lang="pt-BR" smtClean="0"/>
              <a:t>18/04/2024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F7CE425-DD08-4494-962F-9D83A37280E9}" type="slidenum">
              <a:rPr lang="pt-BR" smtClean="0"/>
              <a:t>‹nº›</a:t>
            </a:fld>
            <a:endParaRPr lang="pt-BR"/>
          </a:p>
        </p:txBody>
      </p:sp>
    </p:spTree>
    <p:extLst>
      <p:ext uri="{BB962C8B-B14F-4D97-AF65-F5344CB8AC3E}">
        <p14:creationId xmlns:p14="http://schemas.microsoft.com/office/powerpoint/2010/main" val="155178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3474FBD5-DAF5-4316-8D4D-267CBB45DC93}" type="datetimeFigureOut">
              <a:rPr lang="pt-BR" smtClean="0"/>
              <a:t>18/04/2024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F7CE425-DD08-4494-962F-9D83A37280E9}" type="slidenum">
              <a:rPr lang="pt-BR" smtClean="0"/>
              <a:t>‹nº›</a:t>
            </a:fld>
            <a:endParaRPr lang="pt-BR"/>
          </a:p>
        </p:txBody>
      </p:sp>
    </p:spTree>
    <p:extLst>
      <p:ext uri="{BB962C8B-B14F-4D97-AF65-F5344CB8AC3E}">
        <p14:creationId xmlns:p14="http://schemas.microsoft.com/office/powerpoint/2010/main" val="754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3474FBD5-DAF5-4316-8D4D-267CBB45DC93}" type="datetimeFigureOut">
              <a:rPr lang="pt-BR" smtClean="0"/>
              <a:t>18/04/2024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F7CE425-DD08-4494-962F-9D83A37280E9}" type="slidenum">
              <a:rPr lang="pt-BR" smtClean="0"/>
              <a:t>‹nº›</a:t>
            </a:fld>
            <a:endParaRPr lang="pt-BR"/>
          </a:p>
        </p:txBody>
      </p:sp>
    </p:spTree>
    <p:extLst>
      <p:ext uri="{BB962C8B-B14F-4D97-AF65-F5344CB8AC3E}">
        <p14:creationId xmlns:p14="http://schemas.microsoft.com/office/powerpoint/2010/main" val="285859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4FBD5-DAF5-4316-8D4D-267CBB45DC93}" type="datetimeFigureOut">
              <a:rPr lang="pt-BR" smtClean="0"/>
              <a:t>18/04/2024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CE425-DD08-4494-962F-9D83A37280E9}" type="slidenum">
              <a:rPr lang="pt-BR" smtClean="0"/>
              <a:t>‹nº›</a:t>
            </a:fld>
            <a:endParaRPr lang="pt-BR"/>
          </a:p>
        </p:txBody>
      </p:sp>
    </p:spTree>
    <p:extLst>
      <p:ext uri="{BB962C8B-B14F-4D97-AF65-F5344CB8AC3E}">
        <p14:creationId xmlns:p14="http://schemas.microsoft.com/office/powerpoint/2010/main" val="3992018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37.emf"/></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4A16B4-0F0E-4ECD-8CE2-88E5657A5D9D}"/>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 name="Imagem 4">
            <a:extLst>
              <a:ext uri="{FF2B5EF4-FFF2-40B4-BE49-F238E27FC236}">
                <a16:creationId xmlns:a16="http://schemas.microsoft.com/office/drawing/2014/main" id="{CE377E7D-3CEB-4B75-95FA-0B0B090AB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865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EFA6CF1-010D-AAB0-2D87-A09C521E8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descr="Desenho de uma placa&#10;&#10;Descrição gerada automaticamente com confiança média">
            <a:extLst>
              <a:ext uri="{FF2B5EF4-FFF2-40B4-BE49-F238E27FC236}">
                <a16:creationId xmlns:a16="http://schemas.microsoft.com/office/drawing/2014/main" id="{774F6039-175D-4387-96A4-570D306F1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4920" y="5997677"/>
            <a:ext cx="1098201" cy="699646"/>
          </a:xfrm>
          <a:prstGeom prst="rect">
            <a:avLst/>
          </a:prstGeom>
        </p:spPr>
      </p:pic>
      <p:sp>
        <p:nvSpPr>
          <p:cNvPr id="25" name="CaixaDeTexto 24">
            <a:extLst>
              <a:ext uri="{FF2B5EF4-FFF2-40B4-BE49-F238E27FC236}">
                <a16:creationId xmlns:a16="http://schemas.microsoft.com/office/drawing/2014/main" id="{51894C4F-59A2-47E4-8806-0394809DFF05}"/>
              </a:ext>
            </a:extLst>
          </p:cNvPr>
          <p:cNvSpPr txBox="1"/>
          <p:nvPr/>
        </p:nvSpPr>
        <p:spPr>
          <a:xfrm>
            <a:off x="4906296" y="3145188"/>
            <a:ext cx="5535562" cy="830997"/>
          </a:xfrm>
          <a:prstGeom prst="rect">
            <a:avLst/>
          </a:prstGeom>
          <a:noFill/>
        </p:spPr>
        <p:txBody>
          <a:bodyPr wrap="square" rtlCol="0">
            <a:spAutoFit/>
          </a:bodyPr>
          <a:lstStyle/>
          <a:p>
            <a:r>
              <a:rPr lang="pt-BR" sz="4800" b="1" dirty="0">
                <a:solidFill>
                  <a:srgbClr val="3E4040"/>
                </a:solidFill>
              </a:rPr>
              <a:t>Audiência Pública</a:t>
            </a:r>
          </a:p>
        </p:txBody>
      </p:sp>
      <p:sp>
        <p:nvSpPr>
          <p:cNvPr id="36" name="CaixaDeTexto 35">
            <a:extLst>
              <a:ext uri="{FF2B5EF4-FFF2-40B4-BE49-F238E27FC236}">
                <a16:creationId xmlns:a16="http://schemas.microsoft.com/office/drawing/2014/main" id="{019482A1-89AA-4125-9A4A-3DB4FA0DE56A}"/>
              </a:ext>
            </a:extLst>
          </p:cNvPr>
          <p:cNvSpPr txBox="1"/>
          <p:nvPr/>
        </p:nvSpPr>
        <p:spPr>
          <a:xfrm>
            <a:off x="4906296" y="3930213"/>
            <a:ext cx="5122606" cy="830997"/>
          </a:xfrm>
          <a:prstGeom prst="rect">
            <a:avLst/>
          </a:prstGeom>
          <a:noFill/>
        </p:spPr>
        <p:txBody>
          <a:bodyPr wrap="square" rtlCol="0">
            <a:spAutoFit/>
          </a:bodyPr>
          <a:lstStyle/>
          <a:p>
            <a:r>
              <a:rPr lang="pt-BR" sz="2400" dirty="0">
                <a:solidFill>
                  <a:srgbClr val="E84817"/>
                </a:solidFill>
              </a:rPr>
              <a:t>Prestação de Contas dos Investimentos dos Recursos, fechamento de 2023</a:t>
            </a:r>
            <a:endParaRPr lang="pt-BR" sz="3200" dirty="0">
              <a:solidFill>
                <a:srgbClr val="E84817"/>
              </a:solidFill>
            </a:endParaRPr>
          </a:p>
        </p:txBody>
      </p:sp>
      <p:sp>
        <p:nvSpPr>
          <p:cNvPr id="14" name="CaixaDeTexto 13">
            <a:extLst>
              <a:ext uri="{FF2B5EF4-FFF2-40B4-BE49-F238E27FC236}">
                <a16:creationId xmlns:a16="http://schemas.microsoft.com/office/drawing/2014/main" id="{0EE877B0-F9D8-D2E3-4AE0-D8140EDC8EB4}"/>
              </a:ext>
            </a:extLst>
          </p:cNvPr>
          <p:cNvSpPr txBox="1"/>
          <p:nvPr/>
        </p:nvSpPr>
        <p:spPr>
          <a:xfrm>
            <a:off x="10063039" y="6459025"/>
            <a:ext cx="928706" cy="369332"/>
          </a:xfrm>
          <a:prstGeom prst="rect">
            <a:avLst/>
          </a:prstGeom>
          <a:noFill/>
        </p:spPr>
        <p:txBody>
          <a:bodyPr wrap="square" rtlCol="0">
            <a:spAutoFit/>
          </a:bodyPr>
          <a:lstStyle/>
          <a:p>
            <a:r>
              <a:rPr lang="pt-BR" dirty="0">
                <a:solidFill>
                  <a:srgbClr val="E84817"/>
                </a:solidFill>
              </a:rPr>
              <a:t>Apoio</a:t>
            </a:r>
          </a:p>
        </p:txBody>
      </p:sp>
      <p:sp>
        <p:nvSpPr>
          <p:cNvPr id="3" name="CaixaDeTexto 2">
            <a:extLst>
              <a:ext uri="{FF2B5EF4-FFF2-40B4-BE49-F238E27FC236}">
                <a16:creationId xmlns:a16="http://schemas.microsoft.com/office/drawing/2014/main" id="{B7ACF6B5-7972-025D-B433-092815E7F37F}"/>
              </a:ext>
            </a:extLst>
          </p:cNvPr>
          <p:cNvSpPr txBox="1"/>
          <p:nvPr/>
        </p:nvSpPr>
        <p:spPr>
          <a:xfrm>
            <a:off x="304797" y="275303"/>
            <a:ext cx="10444068" cy="2123658"/>
          </a:xfrm>
          <a:prstGeom prst="rect">
            <a:avLst/>
          </a:prstGeom>
          <a:noFill/>
        </p:spPr>
        <p:txBody>
          <a:bodyPr wrap="square" rtlCol="0">
            <a:spAutoFit/>
          </a:bodyPr>
          <a:lstStyle/>
          <a:p>
            <a:r>
              <a:rPr lang="pt-BR" sz="4400" b="1" dirty="0">
                <a:solidFill>
                  <a:schemeClr val="bg2">
                    <a:lumMod val="25000"/>
                  </a:schemeClr>
                </a:solidFill>
              </a:rPr>
              <a:t>INSTITUTO DE PREVIDÊNCIA SOCIAL DOS SERVIDORES MUNICIPAIS DE SÃO GABRIEL DO OESTE/MS - SGOPREV</a:t>
            </a:r>
          </a:p>
        </p:txBody>
      </p:sp>
      <p:pic>
        <p:nvPicPr>
          <p:cNvPr id="1028" name="Picture 4">
            <a:extLst>
              <a:ext uri="{FF2B5EF4-FFF2-40B4-BE49-F238E27FC236}">
                <a16:creationId xmlns:a16="http://schemas.microsoft.com/office/drawing/2014/main" id="{A33A73C4-8EE8-F0B0-0654-FF0A598C3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693341" y="3157035"/>
            <a:ext cx="455956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32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m 86" descr="Desenho de uma placa&#10;&#10;Descrição gerada automaticamente com confiança média">
            <a:extLst>
              <a:ext uri="{FF2B5EF4-FFF2-40B4-BE49-F238E27FC236}">
                <a16:creationId xmlns:a16="http://schemas.microsoft.com/office/drawing/2014/main" id="{FAB38840-0F63-4900-B32F-2B3D29E3A46D}"/>
              </a:ext>
            </a:extLst>
          </p:cNvPr>
          <p:cNvPicPr>
            <a:picLocks noChangeAspect="1"/>
          </p:cNvPicPr>
          <p:nvPr/>
        </p:nvPicPr>
        <p:blipFill rotWithShape="1">
          <a:blip r:embed="rId2">
            <a:lum bright="70000" contrast="-70000"/>
            <a:alphaModFix amt="35000"/>
            <a:extLst>
              <a:ext uri="{28A0092B-C50C-407E-A947-70E740481C1C}">
                <a14:useLocalDpi xmlns:a14="http://schemas.microsoft.com/office/drawing/2010/main" val="0"/>
              </a:ext>
            </a:extLst>
          </a:blip>
          <a:srcRect l="5983" t="67832" r="57822"/>
          <a:stretch/>
        </p:blipFill>
        <p:spPr>
          <a:xfrm>
            <a:off x="0" y="0"/>
            <a:ext cx="12192000" cy="6903012"/>
          </a:xfrm>
          <a:prstGeom prst="rect">
            <a:avLst/>
          </a:prstGeom>
        </p:spPr>
      </p:pic>
      <p:pic>
        <p:nvPicPr>
          <p:cNvPr id="70" name="Imagem 69" descr="Desenho de uma placa&#10;&#10;Descrição gerada automaticamente com confiança média">
            <a:extLst>
              <a:ext uri="{FF2B5EF4-FFF2-40B4-BE49-F238E27FC236}">
                <a16:creationId xmlns:a16="http://schemas.microsoft.com/office/drawing/2014/main" id="{CF2D2B1F-36F6-48D5-BB8F-B6F7A9327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13" y="6298976"/>
            <a:ext cx="631761" cy="402485"/>
          </a:xfrm>
          <a:prstGeom prst="rect">
            <a:avLst/>
          </a:prstGeom>
        </p:spPr>
      </p:pic>
      <p:sp>
        <p:nvSpPr>
          <p:cNvPr id="86" name="CaixaDeTexto 85">
            <a:extLst>
              <a:ext uri="{FF2B5EF4-FFF2-40B4-BE49-F238E27FC236}">
                <a16:creationId xmlns:a16="http://schemas.microsoft.com/office/drawing/2014/main" id="{A86AFFD1-4307-49A3-9E09-0CFCC4134FD0}"/>
              </a:ext>
            </a:extLst>
          </p:cNvPr>
          <p:cNvSpPr txBox="1"/>
          <p:nvPr/>
        </p:nvSpPr>
        <p:spPr>
          <a:xfrm>
            <a:off x="2451737" y="168747"/>
            <a:ext cx="8324418" cy="707886"/>
          </a:xfrm>
          <a:prstGeom prst="rect">
            <a:avLst/>
          </a:prstGeom>
          <a:noFill/>
        </p:spPr>
        <p:txBody>
          <a:bodyPr wrap="square" rtlCol="0">
            <a:spAutoFit/>
          </a:bodyPr>
          <a:lstStyle/>
          <a:p>
            <a:r>
              <a:rPr lang="pt-BR" sz="4000" b="1" dirty="0">
                <a:solidFill>
                  <a:srgbClr val="3E4040"/>
                </a:solidFill>
              </a:rPr>
              <a:t>Objetivo da Gestão dos Recursos</a:t>
            </a:r>
          </a:p>
        </p:txBody>
      </p:sp>
      <p:pic>
        <p:nvPicPr>
          <p:cNvPr id="3" name="Imagem 2" descr="Forma, Retângulo&#10;&#10;Descrição gerada automaticamente">
            <a:extLst>
              <a:ext uri="{FF2B5EF4-FFF2-40B4-BE49-F238E27FC236}">
                <a16:creationId xmlns:a16="http://schemas.microsoft.com/office/drawing/2014/main" id="{7DECCCF1-097C-7365-B15B-3839CA8BEC86}"/>
              </a:ext>
            </a:extLst>
          </p:cNvPr>
          <p:cNvPicPr>
            <a:picLocks noChangeAspect="1"/>
          </p:cNvPicPr>
          <p:nvPr/>
        </p:nvPicPr>
        <p:blipFill rotWithShape="1">
          <a:blip r:embed="rId4">
            <a:extLst>
              <a:ext uri="{28A0092B-C50C-407E-A947-70E740481C1C}">
                <a14:useLocalDpi xmlns:a14="http://schemas.microsoft.com/office/drawing/2010/main" val="0"/>
              </a:ext>
            </a:extLst>
          </a:blip>
          <a:srcRect l="-192" t="-6671" r="1"/>
          <a:stretch/>
        </p:blipFill>
        <p:spPr>
          <a:xfrm>
            <a:off x="-410457" y="245925"/>
            <a:ext cx="2862194" cy="553530"/>
          </a:xfrm>
          <a:prstGeom prst="rect">
            <a:avLst/>
          </a:prstGeom>
        </p:spPr>
      </p:pic>
      <p:sp>
        <p:nvSpPr>
          <p:cNvPr id="9" name="CaixaDeTexto 8">
            <a:extLst>
              <a:ext uri="{FF2B5EF4-FFF2-40B4-BE49-F238E27FC236}">
                <a16:creationId xmlns:a16="http://schemas.microsoft.com/office/drawing/2014/main" id="{33757A74-25EC-40A4-4323-565CCC7C8E62}"/>
              </a:ext>
            </a:extLst>
          </p:cNvPr>
          <p:cNvSpPr txBox="1"/>
          <p:nvPr/>
        </p:nvSpPr>
        <p:spPr>
          <a:xfrm>
            <a:off x="1265902" y="1228397"/>
            <a:ext cx="9660195" cy="4401205"/>
          </a:xfrm>
          <a:prstGeom prst="rect">
            <a:avLst/>
          </a:prstGeom>
          <a:noFill/>
        </p:spPr>
        <p:txBody>
          <a:bodyPr wrap="square" rtlCol="0">
            <a:spAutoFit/>
          </a:bodyPr>
          <a:lstStyle/>
          <a:p>
            <a:pPr algn="just"/>
            <a:r>
              <a:rPr lang="pt-BR" sz="2800" dirty="0"/>
              <a:t>	A Gestão dos Recursos tem como objetivo os pagamentos dos segurados e beneficiários do </a:t>
            </a:r>
            <a:r>
              <a:rPr lang="pt-BR" sz="2800" b="1" dirty="0">
                <a:solidFill>
                  <a:srgbClr val="7030A0"/>
                </a:solidFill>
              </a:rPr>
              <a:t>SGOPREV</a:t>
            </a:r>
            <a:r>
              <a:rPr lang="pt-BR" sz="2800" b="1" dirty="0">
                <a:solidFill>
                  <a:srgbClr val="8AB0FD"/>
                </a:solidFill>
              </a:rPr>
              <a:t> </a:t>
            </a:r>
            <a:r>
              <a:rPr lang="pt-BR" sz="2800" dirty="0"/>
              <a:t>visando não somente atingir a meta de rentabilidade definida a partir o cálculo feita na apuração do valor esperado da rentabilidade futura da carteira da investimentos, mas também garantir a manutenção do equilíbrio econômico, financeiro e atuarial, tendo sempre presentes os princípios da boa governança, da segurança, rentabilidade, solvência, liquidez, motivação, adequação à natureza de suas obrigações e transparência, conforme Resolução CMN n° 4.963/2023.</a:t>
            </a:r>
          </a:p>
        </p:txBody>
      </p:sp>
    </p:spTree>
    <p:extLst>
      <p:ext uri="{BB962C8B-B14F-4D97-AF65-F5344CB8AC3E}">
        <p14:creationId xmlns:p14="http://schemas.microsoft.com/office/powerpoint/2010/main" val="1989651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EB39965-8FD5-41F2-A78C-081C66DAC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m 2">
            <a:extLst>
              <a:ext uri="{FF2B5EF4-FFF2-40B4-BE49-F238E27FC236}">
                <a16:creationId xmlns:a16="http://schemas.microsoft.com/office/drawing/2014/main" id="{89959603-C3C0-438F-8344-47A96D2E8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162"/>
            <a:ext cx="1970843" cy="790000"/>
          </a:xfrm>
          <a:prstGeom prst="rect">
            <a:avLst/>
          </a:prstGeom>
        </p:spPr>
      </p:pic>
      <p:sp>
        <p:nvSpPr>
          <p:cNvPr id="4" name="Title 2">
            <a:extLst>
              <a:ext uri="{FF2B5EF4-FFF2-40B4-BE49-F238E27FC236}">
                <a16:creationId xmlns:a16="http://schemas.microsoft.com/office/drawing/2014/main" id="{15BF8F0C-D9B6-42DF-AE6B-C7739C33937A}"/>
              </a:ext>
            </a:extLst>
          </p:cNvPr>
          <p:cNvSpPr txBox="1">
            <a:spLocks/>
          </p:cNvSpPr>
          <p:nvPr/>
        </p:nvSpPr>
        <p:spPr>
          <a:xfrm>
            <a:off x="1954300" y="328472"/>
            <a:ext cx="5127121" cy="5504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CENÁRIO 2020</a:t>
            </a:r>
          </a:p>
        </p:txBody>
      </p:sp>
      <p:sp>
        <p:nvSpPr>
          <p:cNvPr id="7" name="CaixaDeTexto 6"/>
          <p:cNvSpPr txBox="1"/>
          <p:nvPr/>
        </p:nvSpPr>
        <p:spPr>
          <a:xfrm>
            <a:off x="385883" y="1859340"/>
            <a:ext cx="7695671" cy="4524315"/>
          </a:xfrm>
          <a:prstGeom prst="rect">
            <a:avLst/>
          </a:prstGeom>
          <a:noFill/>
        </p:spPr>
        <p:txBody>
          <a:bodyPr wrap="square" rtlCol="0">
            <a:spAutoFit/>
          </a:bodyPr>
          <a:lstStyle/>
          <a:p>
            <a:pPr marL="285750" indent="-285750">
              <a:buFont typeface="Arial" panose="020B0604020202020204" pitchFamily="34" charset="0"/>
              <a:buChar char="•"/>
            </a:pPr>
            <a:r>
              <a:rPr lang="pt-BR" sz="2400" dirty="0">
                <a:solidFill>
                  <a:schemeClr val="bg1"/>
                </a:solidFill>
                <a:latin typeface="Gentona"/>
              </a:rPr>
              <a:t>Impacto da Pandemia COVID-19:</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Março: Início da Pandemia;</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Queda Acentuada no PIB;</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Aumento da Dívida Pública;</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Mercados em queda;</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Segundo Semestre: Retomada gradual com início da vacinação.</a:t>
            </a:r>
          </a:p>
        </p:txBody>
      </p:sp>
      <p:pic>
        <p:nvPicPr>
          <p:cNvPr id="8" name="Imagem 7">
            <a:extLst>
              <a:ext uri="{FF2B5EF4-FFF2-40B4-BE49-F238E27FC236}">
                <a16:creationId xmlns:a16="http://schemas.microsoft.com/office/drawing/2014/main" id="{C86E0CC4-740E-4D86-A74D-8F7712340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554" y="2023830"/>
            <a:ext cx="2513166" cy="2513166"/>
          </a:xfrm>
          <a:prstGeom prst="rect">
            <a:avLst/>
          </a:prstGeom>
        </p:spPr>
      </p:pic>
    </p:spTree>
    <p:extLst>
      <p:ext uri="{BB962C8B-B14F-4D97-AF65-F5344CB8AC3E}">
        <p14:creationId xmlns:p14="http://schemas.microsoft.com/office/powerpoint/2010/main" val="263302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EB39965-8FD5-41F2-A78C-081C66DAC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m 2">
            <a:extLst>
              <a:ext uri="{FF2B5EF4-FFF2-40B4-BE49-F238E27FC236}">
                <a16:creationId xmlns:a16="http://schemas.microsoft.com/office/drawing/2014/main" id="{89959603-C3C0-438F-8344-47A96D2E8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162"/>
            <a:ext cx="1970843" cy="790000"/>
          </a:xfrm>
          <a:prstGeom prst="rect">
            <a:avLst/>
          </a:prstGeom>
        </p:spPr>
      </p:pic>
      <p:sp>
        <p:nvSpPr>
          <p:cNvPr id="4" name="Title 2">
            <a:extLst>
              <a:ext uri="{FF2B5EF4-FFF2-40B4-BE49-F238E27FC236}">
                <a16:creationId xmlns:a16="http://schemas.microsoft.com/office/drawing/2014/main" id="{15BF8F0C-D9B6-42DF-AE6B-C7739C33937A}"/>
              </a:ext>
            </a:extLst>
          </p:cNvPr>
          <p:cNvSpPr txBox="1">
            <a:spLocks/>
          </p:cNvSpPr>
          <p:nvPr/>
        </p:nvSpPr>
        <p:spPr>
          <a:xfrm>
            <a:off x="1954300" y="328472"/>
            <a:ext cx="5127121" cy="5504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CENÁRIO 2020</a:t>
            </a:r>
          </a:p>
        </p:txBody>
      </p:sp>
      <p:pic>
        <p:nvPicPr>
          <p:cNvPr id="7" name="Imagem 6"/>
          <p:cNvPicPr>
            <a:picLocks noChangeAspect="1"/>
          </p:cNvPicPr>
          <p:nvPr/>
        </p:nvPicPr>
        <p:blipFill>
          <a:blip r:embed="rId4"/>
          <a:stretch>
            <a:fillRect/>
          </a:stretch>
        </p:blipFill>
        <p:spPr>
          <a:xfrm>
            <a:off x="2580600" y="1207359"/>
            <a:ext cx="7030800" cy="5030160"/>
          </a:xfrm>
          <a:prstGeom prst="rect">
            <a:avLst/>
          </a:prstGeom>
        </p:spPr>
      </p:pic>
    </p:spTree>
    <p:extLst>
      <p:ext uri="{BB962C8B-B14F-4D97-AF65-F5344CB8AC3E}">
        <p14:creationId xmlns:p14="http://schemas.microsoft.com/office/powerpoint/2010/main" val="1244780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E59B718B-3F50-4668-BCDA-593AF52E5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06"/>
            <a:ext cx="12188718" cy="6856154"/>
          </a:xfrm>
          <a:prstGeom prst="rect">
            <a:avLst/>
          </a:prstGeom>
        </p:spPr>
      </p:pic>
      <p:pic>
        <p:nvPicPr>
          <p:cNvPr id="18" name="Imagem 17">
            <a:extLst>
              <a:ext uri="{FF2B5EF4-FFF2-40B4-BE49-F238E27FC236}">
                <a16:creationId xmlns:a16="http://schemas.microsoft.com/office/drawing/2014/main" id="{2208ED1F-5D79-4692-9F24-D393FDE84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010" y="5939160"/>
            <a:ext cx="1170116" cy="745462"/>
          </a:xfrm>
          <a:prstGeom prst="rect">
            <a:avLst/>
          </a:prstGeom>
        </p:spPr>
      </p:pic>
      <p:pic>
        <p:nvPicPr>
          <p:cNvPr id="19" name="Imagem 18">
            <a:extLst>
              <a:ext uri="{FF2B5EF4-FFF2-40B4-BE49-F238E27FC236}">
                <a16:creationId xmlns:a16="http://schemas.microsoft.com/office/drawing/2014/main" id="{0136AF5E-8DD3-4CDF-B0E3-2583DF4E8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5" y="166077"/>
            <a:ext cx="2002477" cy="802680"/>
          </a:xfrm>
          <a:prstGeom prst="rect">
            <a:avLst/>
          </a:prstGeom>
        </p:spPr>
      </p:pic>
      <p:pic>
        <p:nvPicPr>
          <p:cNvPr id="20" name="Imagem 19">
            <a:extLst>
              <a:ext uri="{FF2B5EF4-FFF2-40B4-BE49-F238E27FC236}">
                <a16:creationId xmlns:a16="http://schemas.microsoft.com/office/drawing/2014/main" id="{B7251494-AC9A-43BA-89E4-7AD2783D6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93088" y="197984"/>
            <a:ext cx="2002477" cy="802680"/>
          </a:xfrm>
          <a:prstGeom prst="rect">
            <a:avLst/>
          </a:prstGeom>
        </p:spPr>
      </p:pic>
      <p:sp>
        <p:nvSpPr>
          <p:cNvPr id="13" name="Title 2">
            <a:extLst>
              <a:ext uri="{FF2B5EF4-FFF2-40B4-BE49-F238E27FC236}">
                <a16:creationId xmlns:a16="http://schemas.microsoft.com/office/drawing/2014/main" id="{C4E21087-69C6-495C-B1CA-B5849EF6FD31}"/>
              </a:ext>
            </a:extLst>
          </p:cNvPr>
          <p:cNvSpPr txBox="1">
            <a:spLocks/>
          </p:cNvSpPr>
          <p:nvPr/>
        </p:nvSpPr>
        <p:spPr>
          <a:xfrm>
            <a:off x="1985402" y="492581"/>
            <a:ext cx="7708632" cy="4761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CARTEIRA RPPS 2020</a:t>
            </a:r>
          </a:p>
        </p:txBody>
      </p:sp>
      <p:pic>
        <p:nvPicPr>
          <p:cNvPr id="4" name="Imagem 3">
            <a:extLst>
              <a:ext uri="{FF2B5EF4-FFF2-40B4-BE49-F238E27FC236}">
                <a16:creationId xmlns:a16="http://schemas.microsoft.com/office/drawing/2014/main" id="{58F4F923-CA84-F6CD-D866-1E09D159E1AF}"/>
              </a:ext>
            </a:extLst>
          </p:cNvPr>
          <p:cNvPicPr>
            <a:picLocks noChangeAspect="1"/>
          </p:cNvPicPr>
          <p:nvPr/>
        </p:nvPicPr>
        <p:blipFill rotWithShape="1">
          <a:blip r:embed="rId5"/>
          <a:srcRect l="631" r="1984" b="5868"/>
          <a:stretch/>
        </p:blipFill>
        <p:spPr>
          <a:xfrm>
            <a:off x="825945" y="1178146"/>
            <a:ext cx="10540109" cy="4600888"/>
          </a:xfrm>
          <a:prstGeom prst="rect">
            <a:avLst/>
          </a:prstGeom>
          <a:ln w="28575">
            <a:solidFill>
              <a:schemeClr val="tx1">
                <a:lumMod val="50000"/>
                <a:lumOff val="50000"/>
              </a:schemeClr>
            </a:solidFill>
          </a:ln>
        </p:spPr>
      </p:pic>
    </p:spTree>
    <p:extLst>
      <p:ext uri="{BB962C8B-B14F-4D97-AF65-F5344CB8AC3E}">
        <p14:creationId xmlns:p14="http://schemas.microsoft.com/office/powerpoint/2010/main" val="2444057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E59B718B-3F50-4668-BCDA-593AF52E5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06"/>
            <a:ext cx="12188718" cy="6856154"/>
          </a:xfrm>
          <a:prstGeom prst="rect">
            <a:avLst/>
          </a:prstGeom>
        </p:spPr>
      </p:pic>
      <p:pic>
        <p:nvPicPr>
          <p:cNvPr id="18" name="Imagem 17">
            <a:extLst>
              <a:ext uri="{FF2B5EF4-FFF2-40B4-BE49-F238E27FC236}">
                <a16:creationId xmlns:a16="http://schemas.microsoft.com/office/drawing/2014/main" id="{2208ED1F-5D79-4692-9F24-D393FDE84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010" y="5939160"/>
            <a:ext cx="1170116" cy="745462"/>
          </a:xfrm>
          <a:prstGeom prst="rect">
            <a:avLst/>
          </a:prstGeom>
        </p:spPr>
      </p:pic>
      <p:pic>
        <p:nvPicPr>
          <p:cNvPr id="19" name="Imagem 18">
            <a:extLst>
              <a:ext uri="{FF2B5EF4-FFF2-40B4-BE49-F238E27FC236}">
                <a16:creationId xmlns:a16="http://schemas.microsoft.com/office/drawing/2014/main" id="{0136AF5E-8DD3-4CDF-B0E3-2583DF4E8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5" y="166077"/>
            <a:ext cx="2002477" cy="802680"/>
          </a:xfrm>
          <a:prstGeom prst="rect">
            <a:avLst/>
          </a:prstGeom>
        </p:spPr>
      </p:pic>
      <p:pic>
        <p:nvPicPr>
          <p:cNvPr id="20" name="Imagem 19">
            <a:extLst>
              <a:ext uri="{FF2B5EF4-FFF2-40B4-BE49-F238E27FC236}">
                <a16:creationId xmlns:a16="http://schemas.microsoft.com/office/drawing/2014/main" id="{B7251494-AC9A-43BA-89E4-7AD2783D6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93088" y="197984"/>
            <a:ext cx="2002477" cy="802680"/>
          </a:xfrm>
          <a:prstGeom prst="rect">
            <a:avLst/>
          </a:prstGeom>
        </p:spPr>
      </p:pic>
      <p:sp>
        <p:nvSpPr>
          <p:cNvPr id="13" name="Title 2">
            <a:extLst>
              <a:ext uri="{FF2B5EF4-FFF2-40B4-BE49-F238E27FC236}">
                <a16:creationId xmlns:a16="http://schemas.microsoft.com/office/drawing/2014/main" id="{C4E21087-69C6-495C-B1CA-B5849EF6FD31}"/>
              </a:ext>
            </a:extLst>
          </p:cNvPr>
          <p:cNvSpPr txBox="1">
            <a:spLocks/>
          </p:cNvSpPr>
          <p:nvPr/>
        </p:nvSpPr>
        <p:spPr>
          <a:xfrm>
            <a:off x="3248221" y="492581"/>
            <a:ext cx="5695558" cy="4761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CARTEIRA RPPS 2020</a:t>
            </a:r>
          </a:p>
        </p:txBody>
      </p:sp>
      <p:pic>
        <p:nvPicPr>
          <p:cNvPr id="4" name="Imagem 3">
            <a:extLst>
              <a:ext uri="{FF2B5EF4-FFF2-40B4-BE49-F238E27FC236}">
                <a16:creationId xmlns:a16="http://schemas.microsoft.com/office/drawing/2014/main" id="{E1E277B3-270E-2A27-71A4-2F99A947A481}"/>
              </a:ext>
            </a:extLst>
          </p:cNvPr>
          <p:cNvPicPr>
            <a:picLocks noChangeAspect="1"/>
          </p:cNvPicPr>
          <p:nvPr/>
        </p:nvPicPr>
        <p:blipFill rotWithShape="1">
          <a:blip r:embed="rId5"/>
          <a:srcRect t="1108"/>
          <a:stretch/>
        </p:blipFill>
        <p:spPr>
          <a:xfrm>
            <a:off x="1422742" y="1127297"/>
            <a:ext cx="9331268" cy="4811863"/>
          </a:xfrm>
          <a:prstGeom prst="rect">
            <a:avLst/>
          </a:prstGeom>
          <a:ln w="28575">
            <a:solidFill>
              <a:schemeClr val="tx1">
                <a:lumMod val="50000"/>
                <a:lumOff val="50000"/>
              </a:schemeClr>
            </a:solidFill>
          </a:ln>
        </p:spPr>
      </p:pic>
    </p:spTree>
    <p:extLst>
      <p:ext uri="{BB962C8B-B14F-4D97-AF65-F5344CB8AC3E}">
        <p14:creationId xmlns:p14="http://schemas.microsoft.com/office/powerpoint/2010/main" val="1037380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EB39965-8FD5-41F2-A78C-081C66DAC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m 2">
            <a:extLst>
              <a:ext uri="{FF2B5EF4-FFF2-40B4-BE49-F238E27FC236}">
                <a16:creationId xmlns:a16="http://schemas.microsoft.com/office/drawing/2014/main" id="{89959603-C3C0-438F-8344-47A96D2E8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162"/>
            <a:ext cx="1970843" cy="790000"/>
          </a:xfrm>
          <a:prstGeom prst="rect">
            <a:avLst/>
          </a:prstGeom>
        </p:spPr>
      </p:pic>
      <p:sp>
        <p:nvSpPr>
          <p:cNvPr id="4" name="Title 2">
            <a:extLst>
              <a:ext uri="{FF2B5EF4-FFF2-40B4-BE49-F238E27FC236}">
                <a16:creationId xmlns:a16="http://schemas.microsoft.com/office/drawing/2014/main" id="{15BF8F0C-D9B6-42DF-AE6B-C7739C33937A}"/>
              </a:ext>
            </a:extLst>
          </p:cNvPr>
          <p:cNvSpPr txBox="1">
            <a:spLocks/>
          </p:cNvSpPr>
          <p:nvPr/>
        </p:nvSpPr>
        <p:spPr>
          <a:xfrm>
            <a:off x="1954300" y="328472"/>
            <a:ext cx="5127121" cy="5504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CENÁRIO 2021</a:t>
            </a:r>
          </a:p>
        </p:txBody>
      </p:sp>
      <p:sp>
        <p:nvSpPr>
          <p:cNvPr id="7" name="CaixaDeTexto 6"/>
          <p:cNvSpPr txBox="1"/>
          <p:nvPr/>
        </p:nvSpPr>
        <p:spPr>
          <a:xfrm>
            <a:off x="385883" y="1859340"/>
            <a:ext cx="7695671" cy="4154984"/>
          </a:xfrm>
          <a:prstGeom prst="rect">
            <a:avLst/>
          </a:prstGeom>
          <a:noFill/>
        </p:spPr>
        <p:txBody>
          <a:bodyPr wrap="square" rtlCol="0">
            <a:spAutoFit/>
          </a:bodyPr>
          <a:lstStyle/>
          <a:p>
            <a:pPr marL="285750" indent="-285750">
              <a:buFont typeface="Arial" panose="020B0604020202020204" pitchFamily="34" charset="0"/>
              <a:buChar char="•"/>
            </a:pPr>
            <a:r>
              <a:rPr lang="pt-BR" sz="2400" dirty="0">
                <a:solidFill>
                  <a:schemeClr val="bg1"/>
                </a:solidFill>
                <a:latin typeface="Gentona"/>
              </a:rPr>
              <a:t>Recuperação da Pandemia:</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Programas de Auxílio Econômico;</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Inflação em Alta;</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Aumento dos Juros;</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Elegibilidade de Lula assusta os mercados;</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Recuperação Econômica em alguns setores.</a:t>
            </a:r>
          </a:p>
        </p:txBody>
      </p:sp>
      <p:pic>
        <p:nvPicPr>
          <p:cNvPr id="8" name="Imagem 7">
            <a:extLst>
              <a:ext uri="{FF2B5EF4-FFF2-40B4-BE49-F238E27FC236}">
                <a16:creationId xmlns:a16="http://schemas.microsoft.com/office/drawing/2014/main" id="{C86E0CC4-740E-4D86-A74D-8F7712340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554" y="2023830"/>
            <a:ext cx="2513166" cy="2513166"/>
          </a:xfrm>
          <a:prstGeom prst="rect">
            <a:avLst/>
          </a:prstGeom>
        </p:spPr>
      </p:pic>
    </p:spTree>
    <p:extLst>
      <p:ext uri="{BB962C8B-B14F-4D97-AF65-F5344CB8AC3E}">
        <p14:creationId xmlns:p14="http://schemas.microsoft.com/office/powerpoint/2010/main" val="3942440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EB39965-8FD5-41F2-A78C-081C66DAC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m 2">
            <a:extLst>
              <a:ext uri="{FF2B5EF4-FFF2-40B4-BE49-F238E27FC236}">
                <a16:creationId xmlns:a16="http://schemas.microsoft.com/office/drawing/2014/main" id="{89959603-C3C0-438F-8344-47A96D2E8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162"/>
            <a:ext cx="1970843" cy="790000"/>
          </a:xfrm>
          <a:prstGeom prst="rect">
            <a:avLst/>
          </a:prstGeom>
        </p:spPr>
      </p:pic>
      <p:sp>
        <p:nvSpPr>
          <p:cNvPr id="4" name="Title 2">
            <a:extLst>
              <a:ext uri="{FF2B5EF4-FFF2-40B4-BE49-F238E27FC236}">
                <a16:creationId xmlns:a16="http://schemas.microsoft.com/office/drawing/2014/main" id="{15BF8F0C-D9B6-42DF-AE6B-C7739C33937A}"/>
              </a:ext>
            </a:extLst>
          </p:cNvPr>
          <p:cNvSpPr txBox="1">
            <a:spLocks/>
          </p:cNvSpPr>
          <p:nvPr/>
        </p:nvSpPr>
        <p:spPr>
          <a:xfrm>
            <a:off x="1954300" y="328472"/>
            <a:ext cx="5127121" cy="5504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CENÁRIO 2021</a:t>
            </a:r>
          </a:p>
        </p:txBody>
      </p:sp>
      <p:pic>
        <p:nvPicPr>
          <p:cNvPr id="5" name="Imagem 4"/>
          <p:cNvPicPr>
            <a:picLocks noChangeAspect="1"/>
          </p:cNvPicPr>
          <p:nvPr/>
        </p:nvPicPr>
        <p:blipFill>
          <a:blip r:embed="rId4"/>
          <a:stretch>
            <a:fillRect/>
          </a:stretch>
        </p:blipFill>
        <p:spPr>
          <a:xfrm>
            <a:off x="2580600" y="1207359"/>
            <a:ext cx="7030800" cy="5030160"/>
          </a:xfrm>
          <a:prstGeom prst="rect">
            <a:avLst/>
          </a:prstGeom>
        </p:spPr>
      </p:pic>
    </p:spTree>
    <p:extLst>
      <p:ext uri="{BB962C8B-B14F-4D97-AF65-F5344CB8AC3E}">
        <p14:creationId xmlns:p14="http://schemas.microsoft.com/office/powerpoint/2010/main" val="407428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E59B718B-3F50-4668-BCDA-593AF52E5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06"/>
            <a:ext cx="12188718" cy="6856154"/>
          </a:xfrm>
          <a:prstGeom prst="rect">
            <a:avLst/>
          </a:prstGeom>
        </p:spPr>
      </p:pic>
      <p:pic>
        <p:nvPicPr>
          <p:cNvPr id="18" name="Imagem 17">
            <a:extLst>
              <a:ext uri="{FF2B5EF4-FFF2-40B4-BE49-F238E27FC236}">
                <a16:creationId xmlns:a16="http://schemas.microsoft.com/office/drawing/2014/main" id="{2208ED1F-5D79-4692-9F24-D393FDE84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010" y="5939160"/>
            <a:ext cx="1170116" cy="745462"/>
          </a:xfrm>
          <a:prstGeom prst="rect">
            <a:avLst/>
          </a:prstGeom>
        </p:spPr>
      </p:pic>
      <p:pic>
        <p:nvPicPr>
          <p:cNvPr id="19" name="Imagem 18">
            <a:extLst>
              <a:ext uri="{FF2B5EF4-FFF2-40B4-BE49-F238E27FC236}">
                <a16:creationId xmlns:a16="http://schemas.microsoft.com/office/drawing/2014/main" id="{0136AF5E-8DD3-4CDF-B0E3-2583DF4E8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5" y="166077"/>
            <a:ext cx="2002477" cy="802680"/>
          </a:xfrm>
          <a:prstGeom prst="rect">
            <a:avLst/>
          </a:prstGeom>
        </p:spPr>
      </p:pic>
      <p:pic>
        <p:nvPicPr>
          <p:cNvPr id="20" name="Imagem 19">
            <a:extLst>
              <a:ext uri="{FF2B5EF4-FFF2-40B4-BE49-F238E27FC236}">
                <a16:creationId xmlns:a16="http://schemas.microsoft.com/office/drawing/2014/main" id="{B7251494-AC9A-43BA-89E4-7AD2783D6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93088" y="197984"/>
            <a:ext cx="2002477" cy="802680"/>
          </a:xfrm>
          <a:prstGeom prst="rect">
            <a:avLst/>
          </a:prstGeom>
        </p:spPr>
      </p:pic>
      <p:sp>
        <p:nvSpPr>
          <p:cNvPr id="13" name="Title 2">
            <a:extLst>
              <a:ext uri="{FF2B5EF4-FFF2-40B4-BE49-F238E27FC236}">
                <a16:creationId xmlns:a16="http://schemas.microsoft.com/office/drawing/2014/main" id="{C4E21087-69C6-495C-B1CA-B5849EF6FD31}"/>
              </a:ext>
            </a:extLst>
          </p:cNvPr>
          <p:cNvSpPr txBox="1">
            <a:spLocks/>
          </p:cNvSpPr>
          <p:nvPr/>
        </p:nvSpPr>
        <p:spPr>
          <a:xfrm>
            <a:off x="1985402" y="492581"/>
            <a:ext cx="7708632" cy="4761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CARTEIRA RPPS 2021</a:t>
            </a:r>
          </a:p>
        </p:txBody>
      </p:sp>
      <p:pic>
        <p:nvPicPr>
          <p:cNvPr id="6" name="Imagem 5">
            <a:extLst>
              <a:ext uri="{FF2B5EF4-FFF2-40B4-BE49-F238E27FC236}">
                <a16:creationId xmlns:a16="http://schemas.microsoft.com/office/drawing/2014/main" id="{7344B175-58C0-10F3-B918-2FDF289A8EDB}"/>
              </a:ext>
            </a:extLst>
          </p:cNvPr>
          <p:cNvPicPr>
            <a:picLocks noChangeAspect="1"/>
          </p:cNvPicPr>
          <p:nvPr/>
        </p:nvPicPr>
        <p:blipFill>
          <a:blip r:embed="rId5"/>
          <a:stretch>
            <a:fillRect/>
          </a:stretch>
        </p:blipFill>
        <p:spPr>
          <a:xfrm>
            <a:off x="1356436" y="1146240"/>
            <a:ext cx="9479128" cy="4761010"/>
          </a:xfrm>
          <a:prstGeom prst="rect">
            <a:avLst/>
          </a:prstGeom>
          <a:ln w="19050">
            <a:solidFill>
              <a:schemeClr val="tx1">
                <a:lumMod val="50000"/>
                <a:lumOff val="50000"/>
              </a:schemeClr>
            </a:solidFill>
          </a:ln>
        </p:spPr>
      </p:pic>
    </p:spTree>
    <p:extLst>
      <p:ext uri="{BB962C8B-B14F-4D97-AF65-F5344CB8AC3E}">
        <p14:creationId xmlns:p14="http://schemas.microsoft.com/office/powerpoint/2010/main" val="315210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E59B718B-3F50-4668-BCDA-593AF52E5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06"/>
            <a:ext cx="12188718" cy="6856154"/>
          </a:xfrm>
          <a:prstGeom prst="rect">
            <a:avLst/>
          </a:prstGeom>
        </p:spPr>
      </p:pic>
      <p:pic>
        <p:nvPicPr>
          <p:cNvPr id="18" name="Imagem 17">
            <a:extLst>
              <a:ext uri="{FF2B5EF4-FFF2-40B4-BE49-F238E27FC236}">
                <a16:creationId xmlns:a16="http://schemas.microsoft.com/office/drawing/2014/main" id="{2208ED1F-5D79-4692-9F24-D393FDE84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010" y="5939160"/>
            <a:ext cx="1170116" cy="745462"/>
          </a:xfrm>
          <a:prstGeom prst="rect">
            <a:avLst/>
          </a:prstGeom>
        </p:spPr>
      </p:pic>
      <p:pic>
        <p:nvPicPr>
          <p:cNvPr id="19" name="Imagem 18">
            <a:extLst>
              <a:ext uri="{FF2B5EF4-FFF2-40B4-BE49-F238E27FC236}">
                <a16:creationId xmlns:a16="http://schemas.microsoft.com/office/drawing/2014/main" id="{0136AF5E-8DD3-4CDF-B0E3-2583DF4E8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5" y="166077"/>
            <a:ext cx="2002477" cy="802680"/>
          </a:xfrm>
          <a:prstGeom prst="rect">
            <a:avLst/>
          </a:prstGeom>
        </p:spPr>
      </p:pic>
      <p:pic>
        <p:nvPicPr>
          <p:cNvPr id="20" name="Imagem 19">
            <a:extLst>
              <a:ext uri="{FF2B5EF4-FFF2-40B4-BE49-F238E27FC236}">
                <a16:creationId xmlns:a16="http://schemas.microsoft.com/office/drawing/2014/main" id="{B7251494-AC9A-43BA-89E4-7AD2783D6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93088" y="197984"/>
            <a:ext cx="2002477" cy="802680"/>
          </a:xfrm>
          <a:prstGeom prst="rect">
            <a:avLst/>
          </a:prstGeom>
        </p:spPr>
      </p:pic>
      <p:sp>
        <p:nvSpPr>
          <p:cNvPr id="13" name="Title 2">
            <a:extLst>
              <a:ext uri="{FF2B5EF4-FFF2-40B4-BE49-F238E27FC236}">
                <a16:creationId xmlns:a16="http://schemas.microsoft.com/office/drawing/2014/main" id="{C4E21087-69C6-495C-B1CA-B5849EF6FD31}"/>
              </a:ext>
            </a:extLst>
          </p:cNvPr>
          <p:cNvSpPr txBox="1">
            <a:spLocks/>
          </p:cNvSpPr>
          <p:nvPr/>
        </p:nvSpPr>
        <p:spPr>
          <a:xfrm>
            <a:off x="3248221" y="492581"/>
            <a:ext cx="5695558" cy="4761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CARTEIRA RPPS 2021</a:t>
            </a:r>
          </a:p>
        </p:txBody>
      </p:sp>
      <p:pic>
        <p:nvPicPr>
          <p:cNvPr id="3" name="Imagem 2">
            <a:extLst>
              <a:ext uri="{FF2B5EF4-FFF2-40B4-BE49-F238E27FC236}">
                <a16:creationId xmlns:a16="http://schemas.microsoft.com/office/drawing/2014/main" id="{D17E610A-4BBA-C916-04F7-75C482D99EFF}"/>
              </a:ext>
            </a:extLst>
          </p:cNvPr>
          <p:cNvPicPr>
            <a:picLocks noChangeAspect="1"/>
          </p:cNvPicPr>
          <p:nvPr/>
        </p:nvPicPr>
        <p:blipFill rotWithShape="1">
          <a:blip r:embed="rId5"/>
          <a:srcRect/>
          <a:stretch/>
        </p:blipFill>
        <p:spPr>
          <a:xfrm>
            <a:off x="2240043" y="1191142"/>
            <a:ext cx="7708632" cy="4451058"/>
          </a:xfrm>
          <a:prstGeom prst="rect">
            <a:avLst/>
          </a:prstGeom>
          <a:ln w="19050">
            <a:solidFill>
              <a:schemeClr val="tx1">
                <a:lumMod val="50000"/>
                <a:lumOff val="50000"/>
              </a:schemeClr>
            </a:solidFill>
          </a:ln>
        </p:spPr>
      </p:pic>
    </p:spTree>
    <p:extLst>
      <p:ext uri="{BB962C8B-B14F-4D97-AF65-F5344CB8AC3E}">
        <p14:creationId xmlns:p14="http://schemas.microsoft.com/office/powerpoint/2010/main" val="217075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EB28B142-A35D-4390-8228-8D56212D3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2">
            <a:extLst>
              <a:ext uri="{FF2B5EF4-FFF2-40B4-BE49-F238E27FC236}">
                <a16:creationId xmlns:a16="http://schemas.microsoft.com/office/drawing/2014/main" id="{F3B82902-0CF3-4707-9AAF-FB33E35FE1EF}"/>
              </a:ext>
            </a:extLst>
          </p:cNvPr>
          <p:cNvSpPr txBox="1">
            <a:spLocks/>
          </p:cNvSpPr>
          <p:nvPr/>
        </p:nvSpPr>
        <p:spPr>
          <a:xfrm>
            <a:off x="1258518" y="1760234"/>
            <a:ext cx="5470756" cy="203271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pt-BR" sz="3000" kern="1200" dirty="0">
                <a:solidFill>
                  <a:srgbClr val="E6E6E6"/>
                </a:solidFill>
                <a:latin typeface="Gentona"/>
              </a:rPr>
              <a:t>Somos a maior e melhor Consultoria de Investimentos  do Brasil no atendimento a Regimes Próprios de Previdência Social.</a:t>
            </a:r>
            <a:endParaRPr lang="en-US" sz="3000" kern="1200" dirty="0">
              <a:solidFill>
                <a:srgbClr val="E6E6E6"/>
              </a:solidFill>
              <a:latin typeface="Gentona"/>
            </a:endParaRPr>
          </a:p>
        </p:txBody>
      </p:sp>
      <p:pic>
        <p:nvPicPr>
          <p:cNvPr id="7" name="Imagem 6">
            <a:extLst>
              <a:ext uri="{FF2B5EF4-FFF2-40B4-BE49-F238E27FC236}">
                <a16:creationId xmlns:a16="http://schemas.microsoft.com/office/drawing/2014/main" id="{3EF5CD69-6632-4D61-A054-B5346FCE3E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062" y="5930282"/>
            <a:ext cx="1161186" cy="739773"/>
          </a:xfrm>
          <a:prstGeom prst="rect">
            <a:avLst/>
          </a:prstGeom>
        </p:spPr>
      </p:pic>
      <p:pic>
        <p:nvPicPr>
          <p:cNvPr id="8" name="Imagem 7">
            <a:extLst>
              <a:ext uri="{FF2B5EF4-FFF2-40B4-BE49-F238E27FC236}">
                <a16:creationId xmlns:a16="http://schemas.microsoft.com/office/drawing/2014/main" id="{805BEE3B-7C87-48F5-A344-31419A0809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8153" y="435824"/>
            <a:ext cx="4348071" cy="4333461"/>
          </a:xfrm>
          <a:prstGeom prst="rect">
            <a:avLst/>
          </a:prstGeom>
        </p:spPr>
      </p:pic>
    </p:spTree>
    <p:extLst>
      <p:ext uri="{BB962C8B-B14F-4D97-AF65-F5344CB8AC3E}">
        <p14:creationId xmlns:p14="http://schemas.microsoft.com/office/powerpoint/2010/main" val="2756545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EB39965-8FD5-41F2-A78C-081C66DAC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m 2">
            <a:extLst>
              <a:ext uri="{FF2B5EF4-FFF2-40B4-BE49-F238E27FC236}">
                <a16:creationId xmlns:a16="http://schemas.microsoft.com/office/drawing/2014/main" id="{89959603-C3C0-438F-8344-47A96D2E8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162"/>
            <a:ext cx="1970843" cy="790000"/>
          </a:xfrm>
          <a:prstGeom prst="rect">
            <a:avLst/>
          </a:prstGeom>
        </p:spPr>
      </p:pic>
      <p:sp>
        <p:nvSpPr>
          <p:cNvPr id="4" name="Title 2">
            <a:extLst>
              <a:ext uri="{FF2B5EF4-FFF2-40B4-BE49-F238E27FC236}">
                <a16:creationId xmlns:a16="http://schemas.microsoft.com/office/drawing/2014/main" id="{15BF8F0C-D9B6-42DF-AE6B-C7739C33937A}"/>
              </a:ext>
            </a:extLst>
          </p:cNvPr>
          <p:cNvSpPr txBox="1">
            <a:spLocks/>
          </p:cNvSpPr>
          <p:nvPr/>
        </p:nvSpPr>
        <p:spPr>
          <a:xfrm>
            <a:off x="1954300" y="328472"/>
            <a:ext cx="5127121" cy="5504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CENÁRIO 2022</a:t>
            </a:r>
          </a:p>
        </p:txBody>
      </p:sp>
      <p:sp>
        <p:nvSpPr>
          <p:cNvPr id="7" name="CaixaDeTexto 6"/>
          <p:cNvSpPr txBox="1"/>
          <p:nvPr/>
        </p:nvSpPr>
        <p:spPr>
          <a:xfrm>
            <a:off x="385883" y="1859340"/>
            <a:ext cx="7695671" cy="4524315"/>
          </a:xfrm>
          <a:prstGeom prst="rect">
            <a:avLst/>
          </a:prstGeom>
          <a:noFill/>
        </p:spPr>
        <p:txBody>
          <a:bodyPr wrap="square" rtlCol="0">
            <a:spAutoFit/>
          </a:bodyPr>
          <a:lstStyle/>
          <a:p>
            <a:pPr marL="285750" indent="-285750">
              <a:buFont typeface="Arial" panose="020B0604020202020204" pitchFamily="34" charset="0"/>
              <a:buChar char="•"/>
            </a:pPr>
            <a:r>
              <a:rPr lang="pt-BR" sz="2400" dirty="0">
                <a:solidFill>
                  <a:schemeClr val="bg1"/>
                </a:solidFill>
                <a:latin typeface="Gentona"/>
              </a:rPr>
              <a:t>Guerra da Ucrânia;</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Eleições Presidenciais no Brasil;</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Desaceleração do Desemprego;</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Retomada Externa;</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Inflação segue em alta;</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Grande Valorização do Dólar.</a:t>
            </a:r>
          </a:p>
          <a:p>
            <a:pPr marL="285750" indent="-285750">
              <a:buFont typeface="Arial" panose="020B0604020202020204" pitchFamily="34" charset="0"/>
              <a:buChar char="•"/>
            </a:pPr>
            <a:endParaRPr lang="pt-BR" sz="2400" dirty="0">
              <a:solidFill>
                <a:schemeClr val="bg1"/>
              </a:solidFill>
              <a:latin typeface="Gentona"/>
            </a:endParaRPr>
          </a:p>
        </p:txBody>
      </p:sp>
      <p:pic>
        <p:nvPicPr>
          <p:cNvPr id="8" name="Imagem 7">
            <a:extLst>
              <a:ext uri="{FF2B5EF4-FFF2-40B4-BE49-F238E27FC236}">
                <a16:creationId xmlns:a16="http://schemas.microsoft.com/office/drawing/2014/main" id="{C86E0CC4-740E-4D86-A74D-8F7712340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554" y="2023830"/>
            <a:ext cx="2513166" cy="2513166"/>
          </a:xfrm>
          <a:prstGeom prst="rect">
            <a:avLst/>
          </a:prstGeom>
        </p:spPr>
      </p:pic>
    </p:spTree>
    <p:extLst>
      <p:ext uri="{BB962C8B-B14F-4D97-AF65-F5344CB8AC3E}">
        <p14:creationId xmlns:p14="http://schemas.microsoft.com/office/powerpoint/2010/main" val="450784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EB39965-8FD5-41F2-A78C-081C66DAC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m 2">
            <a:extLst>
              <a:ext uri="{FF2B5EF4-FFF2-40B4-BE49-F238E27FC236}">
                <a16:creationId xmlns:a16="http://schemas.microsoft.com/office/drawing/2014/main" id="{89959603-C3C0-438F-8344-47A96D2E8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162"/>
            <a:ext cx="1970843" cy="790000"/>
          </a:xfrm>
          <a:prstGeom prst="rect">
            <a:avLst/>
          </a:prstGeom>
        </p:spPr>
      </p:pic>
      <p:sp>
        <p:nvSpPr>
          <p:cNvPr id="4" name="Title 2">
            <a:extLst>
              <a:ext uri="{FF2B5EF4-FFF2-40B4-BE49-F238E27FC236}">
                <a16:creationId xmlns:a16="http://schemas.microsoft.com/office/drawing/2014/main" id="{15BF8F0C-D9B6-42DF-AE6B-C7739C33937A}"/>
              </a:ext>
            </a:extLst>
          </p:cNvPr>
          <p:cNvSpPr txBox="1">
            <a:spLocks/>
          </p:cNvSpPr>
          <p:nvPr/>
        </p:nvSpPr>
        <p:spPr>
          <a:xfrm>
            <a:off x="1954300" y="328472"/>
            <a:ext cx="5127121" cy="5504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CENÁRIO 2022</a:t>
            </a:r>
          </a:p>
        </p:txBody>
      </p:sp>
      <p:pic>
        <p:nvPicPr>
          <p:cNvPr id="6" name="Imagem 5"/>
          <p:cNvPicPr>
            <a:picLocks noChangeAspect="1"/>
          </p:cNvPicPr>
          <p:nvPr/>
        </p:nvPicPr>
        <p:blipFill>
          <a:blip r:embed="rId4"/>
          <a:stretch>
            <a:fillRect/>
          </a:stretch>
        </p:blipFill>
        <p:spPr>
          <a:xfrm>
            <a:off x="2580600" y="1207359"/>
            <a:ext cx="7030800" cy="4967283"/>
          </a:xfrm>
          <a:prstGeom prst="rect">
            <a:avLst/>
          </a:prstGeom>
        </p:spPr>
      </p:pic>
    </p:spTree>
    <p:extLst>
      <p:ext uri="{BB962C8B-B14F-4D97-AF65-F5344CB8AC3E}">
        <p14:creationId xmlns:p14="http://schemas.microsoft.com/office/powerpoint/2010/main" val="3307291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E59B718B-3F50-4668-BCDA-593AF52E5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06"/>
            <a:ext cx="12188718" cy="6856154"/>
          </a:xfrm>
          <a:prstGeom prst="rect">
            <a:avLst/>
          </a:prstGeom>
        </p:spPr>
      </p:pic>
      <p:pic>
        <p:nvPicPr>
          <p:cNvPr id="18" name="Imagem 17">
            <a:extLst>
              <a:ext uri="{FF2B5EF4-FFF2-40B4-BE49-F238E27FC236}">
                <a16:creationId xmlns:a16="http://schemas.microsoft.com/office/drawing/2014/main" id="{2208ED1F-5D79-4692-9F24-D393FDE84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010" y="5939160"/>
            <a:ext cx="1170116" cy="745462"/>
          </a:xfrm>
          <a:prstGeom prst="rect">
            <a:avLst/>
          </a:prstGeom>
        </p:spPr>
      </p:pic>
      <p:pic>
        <p:nvPicPr>
          <p:cNvPr id="19" name="Imagem 18">
            <a:extLst>
              <a:ext uri="{FF2B5EF4-FFF2-40B4-BE49-F238E27FC236}">
                <a16:creationId xmlns:a16="http://schemas.microsoft.com/office/drawing/2014/main" id="{0136AF5E-8DD3-4CDF-B0E3-2583DF4E8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5" y="166077"/>
            <a:ext cx="2002477" cy="802680"/>
          </a:xfrm>
          <a:prstGeom prst="rect">
            <a:avLst/>
          </a:prstGeom>
        </p:spPr>
      </p:pic>
      <p:pic>
        <p:nvPicPr>
          <p:cNvPr id="20" name="Imagem 19">
            <a:extLst>
              <a:ext uri="{FF2B5EF4-FFF2-40B4-BE49-F238E27FC236}">
                <a16:creationId xmlns:a16="http://schemas.microsoft.com/office/drawing/2014/main" id="{B7251494-AC9A-43BA-89E4-7AD2783D6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93088" y="197984"/>
            <a:ext cx="2002477" cy="802680"/>
          </a:xfrm>
          <a:prstGeom prst="rect">
            <a:avLst/>
          </a:prstGeom>
        </p:spPr>
      </p:pic>
      <p:sp>
        <p:nvSpPr>
          <p:cNvPr id="13" name="Title 2">
            <a:extLst>
              <a:ext uri="{FF2B5EF4-FFF2-40B4-BE49-F238E27FC236}">
                <a16:creationId xmlns:a16="http://schemas.microsoft.com/office/drawing/2014/main" id="{C4E21087-69C6-495C-B1CA-B5849EF6FD31}"/>
              </a:ext>
            </a:extLst>
          </p:cNvPr>
          <p:cNvSpPr txBox="1">
            <a:spLocks/>
          </p:cNvSpPr>
          <p:nvPr/>
        </p:nvSpPr>
        <p:spPr>
          <a:xfrm>
            <a:off x="1985402" y="492581"/>
            <a:ext cx="7708632" cy="4761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CARTEIRA RPPS 2022</a:t>
            </a:r>
          </a:p>
        </p:txBody>
      </p:sp>
      <p:pic>
        <p:nvPicPr>
          <p:cNvPr id="3" name="Imagem 2">
            <a:extLst>
              <a:ext uri="{FF2B5EF4-FFF2-40B4-BE49-F238E27FC236}">
                <a16:creationId xmlns:a16="http://schemas.microsoft.com/office/drawing/2014/main" id="{4FCEB203-2854-DAEB-A7A8-FF441ECA2109}"/>
              </a:ext>
            </a:extLst>
          </p:cNvPr>
          <p:cNvPicPr>
            <a:picLocks noChangeAspect="1"/>
          </p:cNvPicPr>
          <p:nvPr/>
        </p:nvPicPr>
        <p:blipFill>
          <a:blip r:embed="rId5"/>
          <a:stretch>
            <a:fillRect/>
          </a:stretch>
        </p:blipFill>
        <p:spPr>
          <a:xfrm>
            <a:off x="1775700" y="1158494"/>
            <a:ext cx="8637318" cy="4516354"/>
          </a:xfrm>
          <a:prstGeom prst="rect">
            <a:avLst/>
          </a:prstGeom>
          <a:ln w="28575">
            <a:solidFill>
              <a:schemeClr val="tx1">
                <a:lumMod val="50000"/>
                <a:lumOff val="50000"/>
              </a:schemeClr>
            </a:solidFill>
          </a:ln>
        </p:spPr>
      </p:pic>
    </p:spTree>
    <p:extLst>
      <p:ext uri="{BB962C8B-B14F-4D97-AF65-F5344CB8AC3E}">
        <p14:creationId xmlns:p14="http://schemas.microsoft.com/office/powerpoint/2010/main" val="4176558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E59B718B-3F50-4668-BCDA-593AF52E5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06"/>
            <a:ext cx="12188718" cy="6856154"/>
          </a:xfrm>
          <a:prstGeom prst="rect">
            <a:avLst/>
          </a:prstGeom>
        </p:spPr>
      </p:pic>
      <p:pic>
        <p:nvPicPr>
          <p:cNvPr id="18" name="Imagem 17">
            <a:extLst>
              <a:ext uri="{FF2B5EF4-FFF2-40B4-BE49-F238E27FC236}">
                <a16:creationId xmlns:a16="http://schemas.microsoft.com/office/drawing/2014/main" id="{2208ED1F-5D79-4692-9F24-D393FDE84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010" y="5939160"/>
            <a:ext cx="1170116" cy="745462"/>
          </a:xfrm>
          <a:prstGeom prst="rect">
            <a:avLst/>
          </a:prstGeom>
        </p:spPr>
      </p:pic>
      <p:pic>
        <p:nvPicPr>
          <p:cNvPr id="19" name="Imagem 18">
            <a:extLst>
              <a:ext uri="{FF2B5EF4-FFF2-40B4-BE49-F238E27FC236}">
                <a16:creationId xmlns:a16="http://schemas.microsoft.com/office/drawing/2014/main" id="{0136AF5E-8DD3-4CDF-B0E3-2583DF4E8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5" y="166077"/>
            <a:ext cx="2002477" cy="802680"/>
          </a:xfrm>
          <a:prstGeom prst="rect">
            <a:avLst/>
          </a:prstGeom>
        </p:spPr>
      </p:pic>
      <p:pic>
        <p:nvPicPr>
          <p:cNvPr id="20" name="Imagem 19">
            <a:extLst>
              <a:ext uri="{FF2B5EF4-FFF2-40B4-BE49-F238E27FC236}">
                <a16:creationId xmlns:a16="http://schemas.microsoft.com/office/drawing/2014/main" id="{B7251494-AC9A-43BA-89E4-7AD2783D6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93088" y="197984"/>
            <a:ext cx="2002477" cy="802680"/>
          </a:xfrm>
          <a:prstGeom prst="rect">
            <a:avLst/>
          </a:prstGeom>
        </p:spPr>
      </p:pic>
      <p:sp>
        <p:nvSpPr>
          <p:cNvPr id="13" name="Title 2">
            <a:extLst>
              <a:ext uri="{FF2B5EF4-FFF2-40B4-BE49-F238E27FC236}">
                <a16:creationId xmlns:a16="http://schemas.microsoft.com/office/drawing/2014/main" id="{C4E21087-69C6-495C-B1CA-B5849EF6FD31}"/>
              </a:ext>
            </a:extLst>
          </p:cNvPr>
          <p:cNvSpPr txBox="1">
            <a:spLocks/>
          </p:cNvSpPr>
          <p:nvPr/>
        </p:nvSpPr>
        <p:spPr>
          <a:xfrm>
            <a:off x="3248221" y="492581"/>
            <a:ext cx="5695558" cy="4761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CARTEIRA RPPS 2022</a:t>
            </a:r>
          </a:p>
        </p:txBody>
      </p:sp>
      <p:pic>
        <p:nvPicPr>
          <p:cNvPr id="3" name="Imagem 2">
            <a:extLst>
              <a:ext uri="{FF2B5EF4-FFF2-40B4-BE49-F238E27FC236}">
                <a16:creationId xmlns:a16="http://schemas.microsoft.com/office/drawing/2014/main" id="{2C909DA8-480E-7992-695D-272A9D31FE77}"/>
              </a:ext>
            </a:extLst>
          </p:cNvPr>
          <p:cNvPicPr>
            <a:picLocks noChangeAspect="1"/>
          </p:cNvPicPr>
          <p:nvPr/>
        </p:nvPicPr>
        <p:blipFill rotWithShape="1">
          <a:blip r:embed="rId5"/>
          <a:srcRect t="976"/>
          <a:stretch/>
        </p:blipFill>
        <p:spPr>
          <a:xfrm>
            <a:off x="1801396" y="1178146"/>
            <a:ext cx="8585926" cy="4920933"/>
          </a:xfrm>
          <a:prstGeom prst="rect">
            <a:avLst/>
          </a:prstGeom>
          <a:ln w="28575">
            <a:solidFill>
              <a:schemeClr val="tx1">
                <a:lumMod val="50000"/>
                <a:lumOff val="50000"/>
              </a:schemeClr>
            </a:solidFill>
          </a:ln>
        </p:spPr>
      </p:pic>
    </p:spTree>
    <p:extLst>
      <p:ext uri="{BB962C8B-B14F-4D97-AF65-F5344CB8AC3E}">
        <p14:creationId xmlns:p14="http://schemas.microsoft.com/office/powerpoint/2010/main" val="1153735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EB39965-8FD5-41F2-A78C-081C66DAC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m 2">
            <a:extLst>
              <a:ext uri="{FF2B5EF4-FFF2-40B4-BE49-F238E27FC236}">
                <a16:creationId xmlns:a16="http://schemas.microsoft.com/office/drawing/2014/main" id="{89959603-C3C0-438F-8344-47A96D2E8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162"/>
            <a:ext cx="1970843" cy="790000"/>
          </a:xfrm>
          <a:prstGeom prst="rect">
            <a:avLst/>
          </a:prstGeom>
        </p:spPr>
      </p:pic>
      <p:sp>
        <p:nvSpPr>
          <p:cNvPr id="4" name="Title 2">
            <a:extLst>
              <a:ext uri="{FF2B5EF4-FFF2-40B4-BE49-F238E27FC236}">
                <a16:creationId xmlns:a16="http://schemas.microsoft.com/office/drawing/2014/main" id="{15BF8F0C-D9B6-42DF-AE6B-C7739C33937A}"/>
              </a:ext>
            </a:extLst>
          </p:cNvPr>
          <p:cNvSpPr txBox="1">
            <a:spLocks/>
          </p:cNvSpPr>
          <p:nvPr/>
        </p:nvSpPr>
        <p:spPr>
          <a:xfrm>
            <a:off x="1954300" y="328472"/>
            <a:ext cx="5127121" cy="5504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CENÁRIO 2023</a:t>
            </a:r>
          </a:p>
        </p:txBody>
      </p:sp>
      <p:sp>
        <p:nvSpPr>
          <p:cNvPr id="7" name="CaixaDeTexto 6"/>
          <p:cNvSpPr txBox="1"/>
          <p:nvPr/>
        </p:nvSpPr>
        <p:spPr>
          <a:xfrm>
            <a:off x="385883" y="1859340"/>
            <a:ext cx="7695671" cy="4524315"/>
          </a:xfrm>
          <a:prstGeom prst="rect">
            <a:avLst/>
          </a:prstGeom>
          <a:noFill/>
        </p:spPr>
        <p:txBody>
          <a:bodyPr wrap="square" rtlCol="0">
            <a:spAutoFit/>
          </a:bodyPr>
          <a:lstStyle/>
          <a:p>
            <a:pPr marL="285750" indent="-285750">
              <a:buFont typeface="Arial" panose="020B0604020202020204" pitchFamily="34" charset="0"/>
              <a:buChar char="•"/>
            </a:pPr>
            <a:r>
              <a:rPr lang="pt-BR" sz="2400" dirty="0">
                <a:solidFill>
                  <a:schemeClr val="bg1"/>
                </a:solidFill>
                <a:latin typeface="Gentona"/>
              </a:rPr>
              <a:t>Inflação Alta no Mundo;</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Bancos Centrais elevando a taxa de juros nas principais economias do mundo;</a:t>
            </a:r>
          </a:p>
          <a:p>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China apresenta dificuldade na recuperação econômica;</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Brasil começa a queda dos juros;</a:t>
            </a:r>
          </a:p>
          <a:p>
            <a:pPr marL="285750" indent="-285750">
              <a:buFont typeface="Arial" panose="020B0604020202020204" pitchFamily="34" charset="0"/>
              <a:buChar char="•"/>
            </a:pPr>
            <a:endParaRPr lang="pt-BR" sz="2400" dirty="0">
              <a:solidFill>
                <a:schemeClr val="bg1"/>
              </a:solidFill>
              <a:latin typeface="Gentona"/>
            </a:endParaRPr>
          </a:p>
          <a:p>
            <a:pPr marL="285750" indent="-285750">
              <a:buFont typeface="Arial" panose="020B0604020202020204" pitchFamily="34" charset="0"/>
              <a:buChar char="•"/>
            </a:pPr>
            <a:r>
              <a:rPr lang="pt-BR" sz="2400" dirty="0">
                <a:solidFill>
                  <a:schemeClr val="bg1"/>
                </a:solidFill>
                <a:latin typeface="Gentona"/>
              </a:rPr>
              <a:t>Déficit Fiscal elevado.</a:t>
            </a:r>
          </a:p>
          <a:p>
            <a:pPr marL="285750" indent="-285750">
              <a:buFont typeface="Arial" panose="020B0604020202020204" pitchFamily="34" charset="0"/>
              <a:buChar char="•"/>
            </a:pPr>
            <a:endParaRPr lang="pt-BR" sz="2400" dirty="0">
              <a:solidFill>
                <a:schemeClr val="bg1"/>
              </a:solidFill>
              <a:latin typeface="Gentona"/>
            </a:endParaRPr>
          </a:p>
        </p:txBody>
      </p:sp>
      <p:pic>
        <p:nvPicPr>
          <p:cNvPr id="8" name="Imagem 7">
            <a:extLst>
              <a:ext uri="{FF2B5EF4-FFF2-40B4-BE49-F238E27FC236}">
                <a16:creationId xmlns:a16="http://schemas.microsoft.com/office/drawing/2014/main" id="{C86E0CC4-740E-4D86-A74D-8F7712340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554" y="2023830"/>
            <a:ext cx="2513166" cy="2513166"/>
          </a:xfrm>
          <a:prstGeom prst="rect">
            <a:avLst/>
          </a:prstGeom>
        </p:spPr>
      </p:pic>
    </p:spTree>
    <p:extLst>
      <p:ext uri="{BB962C8B-B14F-4D97-AF65-F5344CB8AC3E}">
        <p14:creationId xmlns:p14="http://schemas.microsoft.com/office/powerpoint/2010/main" val="2382389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EB39965-8FD5-41F2-A78C-081C66DAC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m 2">
            <a:extLst>
              <a:ext uri="{FF2B5EF4-FFF2-40B4-BE49-F238E27FC236}">
                <a16:creationId xmlns:a16="http://schemas.microsoft.com/office/drawing/2014/main" id="{89959603-C3C0-438F-8344-47A96D2E8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162"/>
            <a:ext cx="1970843" cy="790000"/>
          </a:xfrm>
          <a:prstGeom prst="rect">
            <a:avLst/>
          </a:prstGeom>
        </p:spPr>
      </p:pic>
      <p:sp>
        <p:nvSpPr>
          <p:cNvPr id="4" name="Title 2">
            <a:extLst>
              <a:ext uri="{FF2B5EF4-FFF2-40B4-BE49-F238E27FC236}">
                <a16:creationId xmlns:a16="http://schemas.microsoft.com/office/drawing/2014/main" id="{15BF8F0C-D9B6-42DF-AE6B-C7739C33937A}"/>
              </a:ext>
            </a:extLst>
          </p:cNvPr>
          <p:cNvSpPr txBox="1">
            <a:spLocks/>
          </p:cNvSpPr>
          <p:nvPr/>
        </p:nvSpPr>
        <p:spPr>
          <a:xfrm>
            <a:off x="1954300" y="328472"/>
            <a:ext cx="5127121" cy="5504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CENÁRIO 2023</a:t>
            </a:r>
          </a:p>
        </p:txBody>
      </p:sp>
      <p:pic>
        <p:nvPicPr>
          <p:cNvPr id="7" name="Imagem 6">
            <a:extLst>
              <a:ext uri="{FF2B5EF4-FFF2-40B4-BE49-F238E27FC236}">
                <a16:creationId xmlns:a16="http://schemas.microsoft.com/office/drawing/2014/main" id="{05706E5D-7B4B-9125-D3EE-EAD5C680A73B}"/>
              </a:ext>
            </a:extLst>
          </p:cNvPr>
          <p:cNvPicPr>
            <a:picLocks noChangeAspect="1"/>
          </p:cNvPicPr>
          <p:nvPr/>
        </p:nvPicPr>
        <p:blipFill>
          <a:blip r:embed="rId4"/>
          <a:stretch>
            <a:fillRect/>
          </a:stretch>
        </p:blipFill>
        <p:spPr>
          <a:xfrm>
            <a:off x="2105276" y="1698828"/>
            <a:ext cx="7573561" cy="3677141"/>
          </a:xfrm>
          <a:prstGeom prst="rect">
            <a:avLst/>
          </a:prstGeom>
          <a:ln w="28575">
            <a:solidFill>
              <a:schemeClr val="tx1">
                <a:lumMod val="95000"/>
                <a:lumOff val="5000"/>
              </a:schemeClr>
            </a:solidFill>
          </a:ln>
        </p:spPr>
      </p:pic>
    </p:spTree>
    <p:extLst>
      <p:ext uri="{BB962C8B-B14F-4D97-AF65-F5344CB8AC3E}">
        <p14:creationId xmlns:p14="http://schemas.microsoft.com/office/powerpoint/2010/main" val="333918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E59B718B-3F50-4668-BCDA-593AF52E5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06"/>
            <a:ext cx="12188718" cy="6856154"/>
          </a:xfrm>
          <a:prstGeom prst="rect">
            <a:avLst/>
          </a:prstGeom>
        </p:spPr>
      </p:pic>
      <p:pic>
        <p:nvPicPr>
          <p:cNvPr id="18" name="Imagem 17">
            <a:extLst>
              <a:ext uri="{FF2B5EF4-FFF2-40B4-BE49-F238E27FC236}">
                <a16:creationId xmlns:a16="http://schemas.microsoft.com/office/drawing/2014/main" id="{2208ED1F-5D79-4692-9F24-D393FDE84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010" y="5939160"/>
            <a:ext cx="1170116" cy="745462"/>
          </a:xfrm>
          <a:prstGeom prst="rect">
            <a:avLst/>
          </a:prstGeom>
        </p:spPr>
      </p:pic>
      <p:pic>
        <p:nvPicPr>
          <p:cNvPr id="19" name="Imagem 18">
            <a:extLst>
              <a:ext uri="{FF2B5EF4-FFF2-40B4-BE49-F238E27FC236}">
                <a16:creationId xmlns:a16="http://schemas.microsoft.com/office/drawing/2014/main" id="{0136AF5E-8DD3-4CDF-B0E3-2583DF4E8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5" y="166077"/>
            <a:ext cx="2002477" cy="802680"/>
          </a:xfrm>
          <a:prstGeom prst="rect">
            <a:avLst/>
          </a:prstGeom>
        </p:spPr>
      </p:pic>
      <p:pic>
        <p:nvPicPr>
          <p:cNvPr id="20" name="Imagem 19">
            <a:extLst>
              <a:ext uri="{FF2B5EF4-FFF2-40B4-BE49-F238E27FC236}">
                <a16:creationId xmlns:a16="http://schemas.microsoft.com/office/drawing/2014/main" id="{B7251494-AC9A-43BA-89E4-7AD2783D6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93088" y="197984"/>
            <a:ext cx="2002477" cy="802680"/>
          </a:xfrm>
          <a:prstGeom prst="rect">
            <a:avLst/>
          </a:prstGeom>
        </p:spPr>
      </p:pic>
      <p:sp>
        <p:nvSpPr>
          <p:cNvPr id="13" name="Title 2">
            <a:extLst>
              <a:ext uri="{FF2B5EF4-FFF2-40B4-BE49-F238E27FC236}">
                <a16:creationId xmlns:a16="http://schemas.microsoft.com/office/drawing/2014/main" id="{C4E21087-69C6-495C-B1CA-B5849EF6FD31}"/>
              </a:ext>
            </a:extLst>
          </p:cNvPr>
          <p:cNvSpPr txBox="1">
            <a:spLocks/>
          </p:cNvSpPr>
          <p:nvPr/>
        </p:nvSpPr>
        <p:spPr>
          <a:xfrm>
            <a:off x="1985402" y="492581"/>
            <a:ext cx="7708632" cy="4761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CARTEIRA RPPS 2023</a:t>
            </a:r>
          </a:p>
        </p:txBody>
      </p:sp>
      <p:pic>
        <p:nvPicPr>
          <p:cNvPr id="4" name="Imagem 3">
            <a:extLst>
              <a:ext uri="{FF2B5EF4-FFF2-40B4-BE49-F238E27FC236}">
                <a16:creationId xmlns:a16="http://schemas.microsoft.com/office/drawing/2014/main" id="{4CB2FC4F-1C12-B011-6FD0-A411BE46C37E}"/>
              </a:ext>
            </a:extLst>
          </p:cNvPr>
          <p:cNvPicPr>
            <a:picLocks noChangeAspect="1"/>
          </p:cNvPicPr>
          <p:nvPr/>
        </p:nvPicPr>
        <p:blipFill>
          <a:blip r:embed="rId5"/>
          <a:stretch>
            <a:fillRect/>
          </a:stretch>
        </p:blipFill>
        <p:spPr>
          <a:xfrm>
            <a:off x="1367103" y="1155202"/>
            <a:ext cx="9454512" cy="4631911"/>
          </a:xfrm>
          <a:prstGeom prst="rect">
            <a:avLst/>
          </a:prstGeom>
          <a:ln w="19050">
            <a:solidFill>
              <a:schemeClr val="tx1">
                <a:lumMod val="50000"/>
                <a:lumOff val="50000"/>
              </a:schemeClr>
            </a:solidFill>
          </a:ln>
        </p:spPr>
      </p:pic>
    </p:spTree>
    <p:extLst>
      <p:ext uri="{BB962C8B-B14F-4D97-AF65-F5344CB8AC3E}">
        <p14:creationId xmlns:p14="http://schemas.microsoft.com/office/powerpoint/2010/main" val="859350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E59B718B-3F50-4668-BCDA-593AF52E5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06"/>
            <a:ext cx="12188718" cy="6856154"/>
          </a:xfrm>
          <a:prstGeom prst="rect">
            <a:avLst/>
          </a:prstGeom>
        </p:spPr>
      </p:pic>
      <p:pic>
        <p:nvPicPr>
          <p:cNvPr id="18" name="Imagem 17">
            <a:extLst>
              <a:ext uri="{FF2B5EF4-FFF2-40B4-BE49-F238E27FC236}">
                <a16:creationId xmlns:a16="http://schemas.microsoft.com/office/drawing/2014/main" id="{2208ED1F-5D79-4692-9F24-D393FDE84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010" y="5939160"/>
            <a:ext cx="1170116" cy="745462"/>
          </a:xfrm>
          <a:prstGeom prst="rect">
            <a:avLst/>
          </a:prstGeom>
        </p:spPr>
      </p:pic>
      <p:pic>
        <p:nvPicPr>
          <p:cNvPr id="19" name="Imagem 18">
            <a:extLst>
              <a:ext uri="{FF2B5EF4-FFF2-40B4-BE49-F238E27FC236}">
                <a16:creationId xmlns:a16="http://schemas.microsoft.com/office/drawing/2014/main" id="{0136AF5E-8DD3-4CDF-B0E3-2583DF4E8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5" y="166077"/>
            <a:ext cx="2002477" cy="802680"/>
          </a:xfrm>
          <a:prstGeom prst="rect">
            <a:avLst/>
          </a:prstGeom>
        </p:spPr>
      </p:pic>
      <p:pic>
        <p:nvPicPr>
          <p:cNvPr id="20" name="Imagem 19">
            <a:extLst>
              <a:ext uri="{FF2B5EF4-FFF2-40B4-BE49-F238E27FC236}">
                <a16:creationId xmlns:a16="http://schemas.microsoft.com/office/drawing/2014/main" id="{B7251494-AC9A-43BA-89E4-7AD2783D6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93088" y="197984"/>
            <a:ext cx="2002477" cy="802680"/>
          </a:xfrm>
          <a:prstGeom prst="rect">
            <a:avLst/>
          </a:prstGeom>
        </p:spPr>
      </p:pic>
      <p:sp>
        <p:nvSpPr>
          <p:cNvPr id="13" name="Title 2">
            <a:extLst>
              <a:ext uri="{FF2B5EF4-FFF2-40B4-BE49-F238E27FC236}">
                <a16:creationId xmlns:a16="http://schemas.microsoft.com/office/drawing/2014/main" id="{C4E21087-69C6-495C-B1CA-B5849EF6FD31}"/>
              </a:ext>
            </a:extLst>
          </p:cNvPr>
          <p:cNvSpPr txBox="1">
            <a:spLocks/>
          </p:cNvSpPr>
          <p:nvPr/>
        </p:nvSpPr>
        <p:spPr>
          <a:xfrm>
            <a:off x="3248221" y="492581"/>
            <a:ext cx="5695558" cy="4761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CARTEIRA RPPS 2023</a:t>
            </a:r>
          </a:p>
        </p:txBody>
      </p:sp>
      <p:pic>
        <p:nvPicPr>
          <p:cNvPr id="4" name="Imagem 3">
            <a:extLst>
              <a:ext uri="{FF2B5EF4-FFF2-40B4-BE49-F238E27FC236}">
                <a16:creationId xmlns:a16="http://schemas.microsoft.com/office/drawing/2014/main" id="{60D27E01-9554-6350-8D11-E8E2D69273F5}"/>
              </a:ext>
            </a:extLst>
          </p:cNvPr>
          <p:cNvPicPr>
            <a:picLocks noChangeAspect="1"/>
          </p:cNvPicPr>
          <p:nvPr/>
        </p:nvPicPr>
        <p:blipFill>
          <a:blip r:embed="rId5"/>
          <a:stretch>
            <a:fillRect/>
          </a:stretch>
        </p:blipFill>
        <p:spPr>
          <a:xfrm>
            <a:off x="2059667" y="1328867"/>
            <a:ext cx="8069383" cy="4610293"/>
          </a:xfrm>
          <a:prstGeom prst="rect">
            <a:avLst/>
          </a:prstGeom>
          <a:ln w="28575">
            <a:solidFill>
              <a:schemeClr val="tx1">
                <a:lumMod val="50000"/>
                <a:lumOff val="50000"/>
              </a:schemeClr>
            </a:solidFill>
          </a:ln>
        </p:spPr>
      </p:pic>
    </p:spTree>
    <p:extLst>
      <p:ext uri="{BB962C8B-B14F-4D97-AF65-F5344CB8AC3E}">
        <p14:creationId xmlns:p14="http://schemas.microsoft.com/office/powerpoint/2010/main" val="2267905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m 86" descr="Desenho de uma placa&#10;&#10;Descrição gerada automaticamente com confiança média">
            <a:extLst>
              <a:ext uri="{FF2B5EF4-FFF2-40B4-BE49-F238E27FC236}">
                <a16:creationId xmlns:a16="http://schemas.microsoft.com/office/drawing/2014/main" id="{FAB38840-0F63-4900-B32F-2B3D29E3A46D}"/>
              </a:ext>
            </a:extLst>
          </p:cNvPr>
          <p:cNvPicPr>
            <a:picLocks noChangeAspect="1"/>
          </p:cNvPicPr>
          <p:nvPr/>
        </p:nvPicPr>
        <p:blipFill rotWithShape="1">
          <a:blip r:embed="rId2">
            <a:lum bright="70000" contrast="-70000"/>
            <a:alphaModFix amt="35000"/>
            <a:extLst>
              <a:ext uri="{28A0092B-C50C-407E-A947-70E740481C1C}">
                <a14:useLocalDpi xmlns:a14="http://schemas.microsoft.com/office/drawing/2010/main" val="0"/>
              </a:ext>
            </a:extLst>
          </a:blip>
          <a:srcRect l="5983" t="67832" r="57822"/>
          <a:stretch/>
        </p:blipFill>
        <p:spPr>
          <a:xfrm>
            <a:off x="0" y="-45012"/>
            <a:ext cx="12192000" cy="6903012"/>
          </a:xfrm>
          <a:prstGeom prst="rect">
            <a:avLst/>
          </a:prstGeom>
        </p:spPr>
      </p:pic>
      <p:pic>
        <p:nvPicPr>
          <p:cNvPr id="70" name="Imagem 69" descr="Desenho de uma placa&#10;&#10;Descrição gerada automaticamente com confiança média">
            <a:extLst>
              <a:ext uri="{FF2B5EF4-FFF2-40B4-BE49-F238E27FC236}">
                <a16:creationId xmlns:a16="http://schemas.microsoft.com/office/drawing/2014/main" id="{CF2D2B1F-36F6-48D5-BB8F-B6F7A9327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13" y="5969350"/>
            <a:ext cx="1149161" cy="732112"/>
          </a:xfrm>
          <a:prstGeom prst="rect">
            <a:avLst/>
          </a:prstGeom>
        </p:spPr>
      </p:pic>
      <p:sp>
        <p:nvSpPr>
          <p:cNvPr id="86" name="CaixaDeTexto 85">
            <a:extLst>
              <a:ext uri="{FF2B5EF4-FFF2-40B4-BE49-F238E27FC236}">
                <a16:creationId xmlns:a16="http://schemas.microsoft.com/office/drawing/2014/main" id="{A86AFFD1-4307-49A3-9E09-0CFCC4134FD0}"/>
              </a:ext>
            </a:extLst>
          </p:cNvPr>
          <p:cNvSpPr txBox="1"/>
          <p:nvPr/>
        </p:nvSpPr>
        <p:spPr>
          <a:xfrm>
            <a:off x="2451737" y="168747"/>
            <a:ext cx="8324418" cy="707886"/>
          </a:xfrm>
          <a:prstGeom prst="rect">
            <a:avLst/>
          </a:prstGeom>
          <a:noFill/>
        </p:spPr>
        <p:txBody>
          <a:bodyPr wrap="square" rtlCol="0">
            <a:spAutoFit/>
          </a:bodyPr>
          <a:lstStyle/>
          <a:p>
            <a:r>
              <a:rPr lang="pt-BR" sz="4000" b="1" dirty="0">
                <a:solidFill>
                  <a:srgbClr val="3E4040"/>
                </a:solidFill>
              </a:rPr>
              <a:t>Alocação dos Recursos</a:t>
            </a:r>
          </a:p>
        </p:txBody>
      </p:sp>
      <p:pic>
        <p:nvPicPr>
          <p:cNvPr id="3" name="Imagem 2" descr="Forma, Retângulo&#10;&#10;Descrição gerada automaticamente">
            <a:extLst>
              <a:ext uri="{FF2B5EF4-FFF2-40B4-BE49-F238E27FC236}">
                <a16:creationId xmlns:a16="http://schemas.microsoft.com/office/drawing/2014/main" id="{7DECCCF1-097C-7365-B15B-3839CA8BEC86}"/>
              </a:ext>
            </a:extLst>
          </p:cNvPr>
          <p:cNvPicPr>
            <a:picLocks noChangeAspect="1"/>
          </p:cNvPicPr>
          <p:nvPr/>
        </p:nvPicPr>
        <p:blipFill rotWithShape="1">
          <a:blip r:embed="rId4">
            <a:extLst>
              <a:ext uri="{28A0092B-C50C-407E-A947-70E740481C1C}">
                <a14:useLocalDpi xmlns:a14="http://schemas.microsoft.com/office/drawing/2010/main" val="0"/>
              </a:ext>
            </a:extLst>
          </a:blip>
          <a:srcRect l="-192" t="-6671" r="1"/>
          <a:stretch/>
        </p:blipFill>
        <p:spPr>
          <a:xfrm>
            <a:off x="-410457" y="245925"/>
            <a:ext cx="2862194" cy="553530"/>
          </a:xfrm>
          <a:prstGeom prst="rect">
            <a:avLst/>
          </a:prstGeom>
        </p:spPr>
      </p:pic>
      <p:graphicFrame>
        <p:nvGraphicFramePr>
          <p:cNvPr id="2" name="Tabela 1">
            <a:extLst>
              <a:ext uri="{FF2B5EF4-FFF2-40B4-BE49-F238E27FC236}">
                <a16:creationId xmlns:a16="http://schemas.microsoft.com/office/drawing/2014/main" id="{62ED1517-8987-3FB4-F627-A84A78F8030A}"/>
              </a:ext>
            </a:extLst>
          </p:cNvPr>
          <p:cNvGraphicFramePr>
            <a:graphicFrameLocks noGrp="1"/>
          </p:cNvGraphicFramePr>
          <p:nvPr>
            <p:extLst>
              <p:ext uri="{D42A27DB-BD31-4B8C-83A1-F6EECF244321}">
                <p14:modId xmlns:p14="http://schemas.microsoft.com/office/powerpoint/2010/main" val="1725760153"/>
              </p:ext>
            </p:extLst>
          </p:nvPr>
        </p:nvGraphicFramePr>
        <p:xfrm>
          <a:off x="1020640" y="1920240"/>
          <a:ext cx="10260312" cy="3078480"/>
        </p:xfrm>
        <a:graphic>
          <a:graphicData uri="http://schemas.openxmlformats.org/drawingml/2006/table">
            <a:tbl>
              <a:tblPr firstRow="1" bandRow="1">
                <a:tableStyleId>{5C22544A-7EE6-4342-B048-85BDC9FD1C3A}</a:tableStyleId>
              </a:tblPr>
              <a:tblGrid>
                <a:gridCol w="3371863">
                  <a:extLst>
                    <a:ext uri="{9D8B030D-6E8A-4147-A177-3AD203B41FA5}">
                      <a16:colId xmlns:a16="http://schemas.microsoft.com/office/drawing/2014/main" val="237217153"/>
                    </a:ext>
                  </a:extLst>
                </a:gridCol>
                <a:gridCol w="3722914">
                  <a:extLst>
                    <a:ext uri="{9D8B030D-6E8A-4147-A177-3AD203B41FA5}">
                      <a16:colId xmlns:a16="http://schemas.microsoft.com/office/drawing/2014/main" val="3959631650"/>
                    </a:ext>
                  </a:extLst>
                </a:gridCol>
                <a:gridCol w="3165535">
                  <a:extLst>
                    <a:ext uri="{9D8B030D-6E8A-4147-A177-3AD203B41FA5}">
                      <a16:colId xmlns:a16="http://schemas.microsoft.com/office/drawing/2014/main" val="2888802444"/>
                    </a:ext>
                  </a:extLst>
                </a:gridCol>
              </a:tblGrid>
              <a:tr h="370840">
                <a:tc>
                  <a:txBody>
                    <a:bodyPr/>
                    <a:lstStyle/>
                    <a:p>
                      <a:pPr marL="0" algn="ctr" defTabSz="914400" rtl="0" eaLnBrk="1" latinLnBrk="0" hangingPunct="1"/>
                      <a:r>
                        <a:rPr lang="pt-BR" sz="2800" b="1" kern="1200" dirty="0">
                          <a:solidFill>
                            <a:schemeClr val="lt1"/>
                          </a:solidFill>
                        </a:rPr>
                        <a:t>Segmento</a:t>
                      </a:r>
                      <a:endParaRPr lang="pt-BR" sz="2800" b="1" kern="1200" dirty="0">
                        <a:solidFill>
                          <a:schemeClr val="lt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dirty="0"/>
                        <a:t>Recursos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dirty="0"/>
                        <a:t>% dos Recursos</a:t>
                      </a:r>
                    </a:p>
                  </a:txBody>
                  <a:tcPr/>
                </a:tc>
                <a:extLst>
                  <a:ext uri="{0D108BD9-81ED-4DB2-BD59-A6C34878D82A}">
                    <a16:rowId xmlns:a16="http://schemas.microsoft.com/office/drawing/2014/main" val="3914592710"/>
                  </a:ext>
                </a:extLst>
              </a:tr>
              <a:tr h="370840">
                <a:tc>
                  <a:txBody>
                    <a:bodyPr/>
                    <a:lstStyle/>
                    <a:p>
                      <a:pPr marL="0" algn="ctr" defTabSz="914400" rtl="0" eaLnBrk="1" latinLnBrk="0" hangingPunct="1"/>
                      <a:r>
                        <a:rPr lang="pt-BR" sz="2800" kern="1200" dirty="0">
                          <a:solidFill>
                            <a:schemeClr val="dk1"/>
                          </a:solidFill>
                        </a:rPr>
                        <a:t>Renda Fixa</a:t>
                      </a:r>
                      <a:endParaRPr lang="pt-BR" sz="2800" kern="1200" dirty="0">
                        <a:solidFill>
                          <a:schemeClr val="dk1"/>
                        </a:solidFill>
                        <a:latin typeface="+mn-lt"/>
                        <a:ea typeface="+mn-ea"/>
                        <a:cs typeface="+mn-cs"/>
                      </a:endParaRPr>
                    </a:p>
                  </a:txBody>
                  <a:tcPr anchor="ctr"/>
                </a:tc>
                <a:tc>
                  <a:txBody>
                    <a:bodyPr/>
                    <a:lstStyle/>
                    <a:p>
                      <a:pPr marL="0" algn="ctr" defTabSz="914400" rtl="0" eaLnBrk="1" fontAlgn="t" latinLnBrk="0" hangingPunct="1"/>
                      <a:r>
                        <a:rPr lang="pt-BR" sz="2800" kern="1200" dirty="0">
                          <a:solidFill>
                            <a:schemeClr val="dk1"/>
                          </a:solidFill>
                        </a:rPr>
                        <a:t>R$ 40.377.379,23</a:t>
                      </a:r>
                      <a:endParaRPr lang="pt-BR" sz="2800" kern="1200" dirty="0">
                        <a:solidFill>
                          <a:schemeClr val="dk1"/>
                        </a:solidFill>
                        <a:latin typeface="+mn-lt"/>
                        <a:ea typeface="+mn-ea"/>
                        <a:cs typeface="+mn-cs"/>
                      </a:endParaRPr>
                    </a:p>
                  </a:txBody>
                  <a:tcPr marL="60960" marR="60960" marT="60960" marB="60960" anchor="ctr"/>
                </a:tc>
                <a:tc>
                  <a:txBody>
                    <a:bodyPr/>
                    <a:lstStyle/>
                    <a:p>
                      <a:pPr marL="0" algn="ctr" defTabSz="914400" rtl="0" eaLnBrk="1" fontAlgn="t" latinLnBrk="0" hangingPunct="1"/>
                      <a:r>
                        <a:rPr lang="pt-BR" sz="2800" kern="1200" dirty="0">
                          <a:solidFill>
                            <a:schemeClr val="dk1"/>
                          </a:solidFill>
                        </a:rPr>
                        <a:t>84,06%</a:t>
                      </a:r>
                      <a:endParaRPr lang="pt-BR" sz="2800" kern="1200" dirty="0">
                        <a:solidFill>
                          <a:schemeClr val="dk1"/>
                        </a:solidFill>
                        <a:latin typeface="+mn-lt"/>
                        <a:ea typeface="+mn-ea"/>
                        <a:cs typeface="+mn-cs"/>
                      </a:endParaRPr>
                    </a:p>
                  </a:txBody>
                  <a:tcPr marL="60960" marR="60960" marT="60960" marB="60960" anchor="ctr"/>
                </a:tc>
                <a:extLst>
                  <a:ext uri="{0D108BD9-81ED-4DB2-BD59-A6C34878D82A}">
                    <a16:rowId xmlns:a16="http://schemas.microsoft.com/office/drawing/2014/main" val="1381511122"/>
                  </a:ext>
                </a:extLst>
              </a:tr>
              <a:tr h="370840">
                <a:tc>
                  <a:txBody>
                    <a:bodyPr/>
                    <a:lstStyle/>
                    <a:p>
                      <a:pPr marL="0" algn="ctr" defTabSz="914400" rtl="0" eaLnBrk="1" latinLnBrk="0" hangingPunct="1"/>
                      <a:r>
                        <a:rPr lang="pt-BR" sz="2800" kern="1200" dirty="0">
                          <a:solidFill>
                            <a:schemeClr val="dk1"/>
                          </a:solidFill>
                        </a:rPr>
                        <a:t>Renda Variável</a:t>
                      </a:r>
                      <a:endParaRPr lang="pt-BR" sz="2800" kern="1200" dirty="0">
                        <a:solidFill>
                          <a:schemeClr val="dk1"/>
                        </a:solidFill>
                        <a:latin typeface="+mn-lt"/>
                        <a:ea typeface="+mn-ea"/>
                        <a:cs typeface="+mn-cs"/>
                      </a:endParaRPr>
                    </a:p>
                  </a:txBody>
                  <a:tcPr anchor="ctr"/>
                </a:tc>
                <a:tc>
                  <a:txBody>
                    <a:bodyPr/>
                    <a:lstStyle/>
                    <a:p>
                      <a:pPr algn="ctr" fontAlgn="t"/>
                      <a:r>
                        <a:rPr lang="pt-BR" sz="2800" kern="1200" dirty="0">
                          <a:solidFill>
                            <a:schemeClr val="dk1"/>
                          </a:solidFill>
                          <a:latin typeface="+mn-lt"/>
                          <a:ea typeface="+mn-ea"/>
                          <a:cs typeface="+mn-cs"/>
                        </a:rPr>
                        <a:t>R$ 7.158.006,39</a:t>
                      </a:r>
                    </a:p>
                  </a:txBody>
                  <a:tcPr marL="60960" marR="60960" marT="60960" marB="60960"/>
                </a:tc>
                <a:tc>
                  <a:txBody>
                    <a:bodyPr/>
                    <a:lstStyle/>
                    <a:p>
                      <a:pPr marL="0" algn="ctr" defTabSz="914400" rtl="0" eaLnBrk="1" fontAlgn="t" latinLnBrk="0" hangingPunct="1"/>
                      <a:r>
                        <a:rPr lang="pt-BR" sz="2800" kern="1200" dirty="0">
                          <a:solidFill>
                            <a:schemeClr val="dk1"/>
                          </a:solidFill>
                          <a:latin typeface="+mn-lt"/>
                          <a:ea typeface="+mn-ea"/>
                          <a:cs typeface="+mn-cs"/>
                        </a:rPr>
                        <a:t>14,90%</a:t>
                      </a:r>
                    </a:p>
                  </a:txBody>
                  <a:tcPr marL="60960" marR="60960" marT="60960" marB="60960" anchor="ctr"/>
                </a:tc>
                <a:extLst>
                  <a:ext uri="{0D108BD9-81ED-4DB2-BD59-A6C34878D82A}">
                    <a16:rowId xmlns:a16="http://schemas.microsoft.com/office/drawing/2014/main" val="306549884"/>
                  </a:ext>
                </a:extLst>
              </a:tr>
              <a:tr h="370840">
                <a:tc>
                  <a:txBody>
                    <a:bodyPr/>
                    <a:lstStyle/>
                    <a:p>
                      <a:pPr algn="ctr"/>
                      <a:r>
                        <a:rPr lang="pt-BR" sz="2800" dirty="0"/>
                        <a:t>Investimentos no Exterior</a:t>
                      </a:r>
                    </a:p>
                  </a:txBody>
                  <a:tcPr anchor="ctr"/>
                </a:tc>
                <a:tc>
                  <a:txBody>
                    <a:bodyPr/>
                    <a:lstStyle/>
                    <a:p>
                      <a:pPr algn="ctr" fontAlgn="t"/>
                      <a:r>
                        <a:rPr lang="pt-BR" sz="2800" kern="1200" dirty="0">
                          <a:solidFill>
                            <a:schemeClr val="dk1"/>
                          </a:solidFill>
                          <a:latin typeface="+mn-lt"/>
                          <a:ea typeface="+mn-ea"/>
                          <a:cs typeface="+mn-cs"/>
                        </a:rPr>
                        <a:t>R$ 496.311,48</a:t>
                      </a:r>
                    </a:p>
                  </a:txBody>
                  <a:tcPr marL="60960" marR="60960" marT="60960" marB="60960" anchor="ctr"/>
                </a:tc>
                <a:tc>
                  <a:txBody>
                    <a:bodyPr/>
                    <a:lstStyle/>
                    <a:p>
                      <a:pPr marL="0" algn="ctr" defTabSz="914400" rtl="0" eaLnBrk="1" fontAlgn="t" latinLnBrk="0" hangingPunct="1"/>
                      <a:r>
                        <a:rPr lang="pt-BR" sz="2800" kern="1200" dirty="0">
                          <a:solidFill>
                            <a:schemeClr val="dk1"/>
                          </a:solidFill>
                          <a:latin typeface="+mn-lt"/>
                          <a:ea typeface="+mn-ea"/>
                          <a:cs typeface="+mn-cs"/>
                        </a:rPr>
                        <a:t>1,03%</a:t>
                      </a:r>
                    </a:p>
                  </a:txBody>
                  <a:tcPr marL="60960" marR="60960" marT="60960" marB="60960" anchor="ctr"/>
                </a:tc>
                <a:extLst>
                  <a:ext uri="{0D108BD9-81ED-4DB2-BD59-A6C34878D82A}">
                    <a16:rowId xmlns:a16="http://schemas.microsoft.com/office/drawing/2014/main" val="732487796"/>
                  </a:ext>
                </a:extLst>
              </a:tr>
              <a:tr h="370840">
                <a:tc>
                  <a:txBody>
                    <a:bodyPr/>
                    <a:lstStyle/>
                    <a:p>
                      <a:pPr marL="0" algn="ctr" defTabSz="914400" rtl="0" eaLnBrk="1" latinLnBrk="0" hangingPunct="1"/>
                      <a:r>
                        <a:rPr lang="pt-BR" sz="2800" b="1" kern="1200" dirty="0">
                          <a:solidFill>
                            <a:schemeClr val="dk1"/>
                          </a:solidFill>
                        </a:rPr>
                        <a:t>TOTAL</a:t>
                      </a:r>
                      <a:endParaRPr lang="pt-BR" sz="2800" b="1" kern="1200" dirty="0">
                        <a:solidFill>
                          <a:schemeClr val="dk1"/>
                        </a:solidFill>
                        <a:latin typeface="+mn-lt"/>
                        <a:ea typeface="+mn-ea"/>
                        <a:cs typeface="+mn-cs"/>
                      </a:endParaRPr>
                    </a:p>
                  </a:txBody>
                  <a:tcPr anchor="ctr"/>
                </a:tc>
                <a:tc>
                  <a:txBody>
                    <a:bodyPr/>
                    <a:lstStyle/>
                    <a:p>
                      <a:pPr algn="ctr" fontAlgn="b"/>
                      <a:r>
                        <a:rPr lang="pt-BR" sz="2800" b="1" kern="1200" dirty="0">
                          <a:solidFill>
                            <a:schemeClr val="dk1"/>
                          </a:solidFill>
                        </a:rPr>
                        <a:t>R$ 48.031.697,10 </a:t>
                      </a:r>
                      <a:endParaRPr lang="pt-BR" sz="2800" b="1" kern="1200" dirty="0">
                        <a:solidFill>
                          <a:schemeClr val="dk1"/>
                        </a:solidFill>
                        <a:latin typeface="+mn-lt"/>
                        <a:ea typeface="+mn-ea"/>
                        <a:cs typeface="+mn-cs"/>
                      </a:endParaRPr>
                    </a:p>
                  </a:txBody>
                  <a:tcPr marL="7620" marR="7620" marT="7620" marB="0" anchor="ctr"/>
                </a:tc>
                <a:tc>
                  <a:txBody>
                    <a:bodyPr/>
                    <a:lstStyle/>
                    <a:p>
                      <a:pPr algn="ctr"/>
                      <a:r>
                        <a:rPr lang="pt-BR" sz="2800" b="1" dirty="0"/>
                        <a:t>100%</a:t>
                      </a:r>
                    </a:p>
                  </a:txBody>
                  <a:tcPr anchor="ctr"/>
                </a:tc>
                <a:extLst>
                  <a:ext uri="{0D108BD9-81ED-4DB2-BD59-A6C34878D82A}">
                    <a16:rowId xmlns:a16="http://schemas.microsoft.com/office/drawing/2014/main" val="1601431037"/>
                  </a:ext>
                </a:extLst>
              </a:tr>
            </a:tbl>
          </a:graphicData>
        </a:graphic>
      </p:graphicFrame>
      <p:sp>
        <p:nvSpPr>
          <p:cNvPr id="4" name="CaixaDeTexto 3">
            <a:extLst>
              <a:ext uri="{FF2B5EF4-FFF2-40B4-BE49-F238E27FC236}">
                <a16:creationId xmlns:a16="http://schemas.microsoft.com/office/drawing/2014/main" id="{7B5DBD32-43C0-890C-19AB-416CA9E1E701}"/>
              </a:ext>
            </a:extLst>
          </p:cNvPr>
          <p:cNvSpPr txBox="1"/>
          <p:nvPr/>
        </p:nvSpPr>
        <p:spPr>
          <a:xfrm>
            <a:off x="9599263" y="6379649"/>
            <a:ext cx="2488344" cy="400110"/>
          </a:xfrm>
          <a:prstGeom prst="rect">
            <a:avLst/>
          </a:prstGeom>
          <a:noFill/>
        </p:spPr>
        <p:txBody>
          <a:bodyPr wrap="square" rtlCol="0">
            <a:spAutoFit/>
          </a:bodyPr>
          <a:lstStyle/>
          <a:p>
            <a:pPr algn="ctr"/>
            <a:r>
              <a:rPr lang="pt-BR" sz="2000" b="1" dirty="0"/>
              <a:t>Dezembro/2023</a:t>
            </a:r>
          </a:p>
        </p:txBody>
      </p:sp>
    </p:spTree>
    <p:extLst>
      <p:ext uri="{BB962C8B-B14F-4D97-AF65-F5344CB8AC3E}">
        <p14:creationId xmlns:p14="http://schemas.microsoft.com/office/powerpoint/2010/main" val="4270766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m 86" descr="Desenho de uma placa&#10;&#10;Descrição gerada automaticamente com confiança média">
            <a:extLst>
              <a:ext uri="{FF2B5EF4-FFF2-40B4-BE49-F238E27FC236}">
                <a16:creationId xmlns:a16="http://schemas.microsoft.com/office/drawing/2014/main" id="{FAB38840-0F63-4900-B32F-2B3D29E3A46D}"/>
              </a:ext>
            </a:extLst>
          </p:cNvPr>
          <p:cNvPicPr>
            <a:picLocks noChangeAspect="1"/>
          </p:cNvPicPr>
          <p:nvPr/>
        </p:nvPicPr>
        <p:blipFill rotWithShape="1">
          <a:blip r:embed="rId2">
            <a:lum bright="70000" contrast="-70000"/>
            <a:alphaModFix amt="35000"/>
            <a:extLst>
              <a:ext uri="{28A0092B-C50C-407E-A947-70E740481C1C}">
                <a14:useLocalDpi xmlns:a14="http://schemas.microsoft.com/office/drawing/2010/main" val="0"/>
              </a:ext>
            </a:extLst>
          </a:blip>
          <a:srcRect l="5983" t="67832" r="57822"/>
          <a:stretch/>
        </p:blipFill>
        <p:spPr>
          <a:xfrm>
            <a:off x="0" y="-22506"/>
            <a:ext cx="12192000" cy="6903012"/>
          </a:xfrm>
          <a:prstGeom prst="rect">
            <a:avLst/>
          </a:prstGeom>
        </p:spPr>
      </p:pic>
      <p:pic>
        <p:nvPicPr>
          <p:cNvPr id="70" name="Imagem 69" descr="Desenho de uma placa&#10;&#10;Descrição gerada automaticamente com confiança média">
            <a:extLst>
              <a:ext uri="{FF2B5EF4-FFF2-40B4-BE49-F238E27FC236}">
                <a16:creationId xmlns:a16="http://schemas.microsoft.com/office/drawing/2014/main" id="{CF2D2B1F-36F6-48D5-BB8F-B6F7A9327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13" y="5831956"/>
            <a:ext cx="1364821" cy="869506"/>
          </a:xfrm>
          <a:prstGeom prst="rect">
            <a:avLst/>
          </a:prstGeom>
        </p:spPr>
      </p:pic>
      <p:sp>
        <p:nvSpPr>
          <p:cNvPr id="86" name="CaixaDeTexto 85">
            <a:extLst>
              <a:ext uri="{FF2B5EF4-FFF2-40B4-BE49-F238E27FC236}">
                <a16:creationId xmlns:a16="http://schemas.microsoft.com/office/drawing/2014/main" id="{A86AFFD1-4307-49A3-9E09-0CFCC4134FD0}"/>
              </a:ext>
            </a:extLst>
          </p:cNvPr>
          <p:cNvSpPr txBox="1"/>
          <p:nvPr/>
        </p:nvSpPr>
        <p:spPr>
          <a:xfrm>
            <a:off x="2451737" y="168747"/>
            <a:ext cx="8324418" cy="707886"/>
          </a:xfrm>
          <a:prstGeom prst="rect">
            <a:avLst/>
          </a:prstGeom>
          <a:noFill/>
        </p:spPr>
        <p:txBody>
          <a:bodyPr wrap="square" rtlCol="0">
            <a:spAutoFit/>
          </a:bodyPr>
          <a:lstStyle/>
          <a:p>
            <a:r>
              <a:rPr lang="pt-BR" sz="4000" b="1" dirty="0">
                <a:solidFill>
                  <a:srgbClr val="3E4040"/>
                </a:solidFill>
              </a:rPr>
              <a:t>Enquadramento dos Recursos</a:t>
            </a:r>
          </a:p>
        </p:txBody>
      </p:sp>
      <p:pic>
        <p:nvPicPr>
          <p:cNvPr id="3" name="Imagem 2" descr="Forma, Retângulo&#10;&#10;Descrição gerada automaticamente">
            <a:extLst>
              <a:ext uri="{FF2B5EF4-FFF2-40B4-BE49-F238E27FC236}">
                <a16:creationId xmlns:a16="http://schemas.microsoft.com/office/drawing/2014/main" id="{7DECCCF1-097C-7365-B15B-3839CA8BEC86}"/>
              </a:ext>
            </a:extLst>
          </p:cNvPr>
          <p:cNvPicPr>
            <a:picLocks noChangeAspect="1"/>
          </p:cNvPicPr>
          <p:nvPr/>
        </p:nvPicPr>
        <p:blipFill rotWithShape="1">
          <a:blip r:embed="rId4">
            <a:extLst>
              <a:ext uri="{28A0092B-C50C-407E-A947-70E740481C1C}">
                <a14:useLocalDpi xmlns:a14="http://schemas.microsoft.com/office/drawing/2010/main" val="0"/>
              </a:ext>
            </a:extLst>
          </a:blip>
          <a:srcRect l="-192" t="-6671" r="1"/>
          <a:stretch/>
        </p:blipFill>
        <p:spPr>
          <a:xfrm>
            <a:off x="-410457" y="245925"/>
            <a:ext cx="2862194" cy="553530"/>
          </a:xfrm>
          <a:prstGeom prst="rect">
            <a:avLst/>
          </a:prstGeom>
        </p:spPr>
      </p:pic>
      <p:graphicFrame>
        <p:nvGraphicFramePr>
          <p:cNvPr id="4" name="Tabela 3">
            <a:extLst>
              <a:ext uri="{FF2B5EF4-FFF2-40B4-BE49-F238E27FC236}">
                <a16:creationId xmlns:a16="http://schemas.microsoft.com/office/drawing/2014/main" id="{B53760D7-534D-657F-6C47-6F2BE564D57F}"/>
              </a:ext>
            </a:extLst>
          </p:cNvPr>
          <p:cNvGraphicFramePr>
            <a:graphicFrameLocks noGrp="1"/>
          </p:cNvGraphicFramePr>
          <p:nvPr>
            <p:extLst>
              <p:ext uri="{D42A27DB-BD31-4B8C-83A1-F6EECF244321}">
                <p14:modId xmlns:p14="http://schemas.microsoft.com/office/powerpoint/2010/main" val="380197793"/>
              </p:ext>
            </p:extLst>
          </p:nvPr>
        </p:nvGraphicFramePr>
        <p:xfrm>
          <a:off x="965844" y="2299535"/>
          <a:ext cx="10260312" cy="2560320"/>
        </p:xfrm>
        <a:graphic>
          <a:graphicData uri="http://schemas.openxmlformats.org/drawingml/2006/table">
            <a:tbl>
              <a:tblPr firstRow="1" bandRow="1">
                <a:tableStyleId>{5C22544A-7EE6-4342-B048-85BDC9FD1C3A}</a:tableStyleId>
              </a:tblPr>
              <a:tblGrid>
                <a:gridCol w="3371863">
                  <a:extLst>
                    <a:ext uri="{9D8B030D-6E8A-4147-A177-3AD203B41FA5}">
                      <a16:colId xmlns:a16="http://schemas.microsoft.com/office/drawing/2014/main" val="237217153"/>
                    </a:ext>
                  </a:extLst>
                </a:gridCol>
                <a:gridCol w="3722914">
                  <a:extLst>
                    <a:ext uri="{9D8B030D-6E8A-4147-A177-3AD203B41FA5}">
                      <a16:colId xmlns:a16="http://schemas.microsoft.com/office/drawing/2014/main" val="3959631650"/>
                    </a:ext>
                  </a:extLst>
                </a:gridCol>
                <a:gridCol w="3165535">
                  <a:extLst>
                    <a:ext uri="{9D8B030D-6E8A-4147-A177-3AD203B41FA5}">
                      <a16:colId xmlns:a16="http://schemas.microsoft.com/office/drawing/2014/main" val="2888802444"/>
                    </a:ext>
                  </a:extLst>
                </a:gridCol>
              </a:tblGrid>
              <a:tr h="370840">
                <a:tc>
                  <a:txBody>
                    <a:bodyPr/>
                    <a:lstStyle/>
                    <a:p>
                      <a:pPr marL="0" algn="ctr" defTabSz="914400" rtl="0" eaLnBrk="1" latinLnBrk="0" hangingPunct="1"/>
                      <a:r>
                        <a:rPr lang="pt-BR" sz="2800" b="1" kern="1200" dirty="0">
                          <a:solidFill>
                            <a:schemeClr val="lt1"/>
                          </a:solidFill>
                        </a:rPr>
                        <a:t>Segmento</a:t>
                      </a:r>
                      <a:endParaRPr lang="pt-BR" sz="2800" b="1" kern="1200" dirty="0">
                        <a:solidFill>
                          <a:schemeClr val="lt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dirty="0"/>
                        <a:t>Recursos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dirty="0"/>
                        <a:t>% dos Recursos</a:t>
                      </a:r>
                    </a:p>
                  </a:txBody>
                  <a:tcPr/>
                </a:tc>
                <a:extLst>
                  <a:ext uri="{0D108BD9-81ED-4DB2-BD59-A6C34878D82A}">
                    <a16:rowId xmlns:a16="http://schemas.microsoft.com/office/drawing/2014/main" val="3914592710"/>
                  </a:ext>
                </a:extLst>
              </a:tr>
              <a:tr h="370840">
                <a:tc>
                  <a:txBody>
                    <a:bodyPr/>
                    <a:lstStyle/>
                    <a:p>
                      <a:pPr marL="0" algn="ctr" defTabSz="914400" rtl="0" eaLnBrk="1" latinLnBrk="0" hangingPunct="1"/>
                      <a:r>
                        <a:rPr lang="pt-BR" sz="2800" kern="1200" dirty="0">
                          <a:solidFill>
                            <a:schemeClr val="dk1"/>
                          </a:solidFill>
                        </a:rPr>
                        <a:t>Renda Fixa</a:t>
                      </a:r>
                      <a:endParaRPr lang="pt-BR" sz="2800" kern="1200" dirty="0">
                        <a:solidFill>
                          <a:schemeClr val="dk1"/>
                        </a:solidFill>
                        <a:latin typeface="+mn-lt"/>
                        <a:ea typeface="+mn-ea"/>
                        <a:cs typeface="+mn-cs"/>
                      </a:endParaRPr>
                    </a:p>
                  </a:txBody>
                  <a:tcPr/>
                </a:tc>
                <a:tc>
                  <a:txBody>
                    <a:bodyPr/>
                    <a:lstStyle/>
                    <a:p>
                      <a:pPr marL="0" algn="ctr" defTabSz="914400" rtl="0" eaLnBrk="1" latinLnBrk="0" hangingPunct="1"/>
                      <a:r>
                        <a:rPr lang="pt-BR" sz="2800" kern="1200" dirty="0">
                          <a:solidFill>
                            <a:schemeClr val="dk1"/>
                          </a:solidFill>
                        </a:rPr>
                        <a:t>Enquadrado</a:t>
                      </a:r>
                      <a:endParaRPr lang="pt-BR" sz="2800" kern="1200" dirty="0">
                        <a:solidFill>
                          <a:schemeClr val="dk1"/>
                        </a:solidFill>
                        <a:latin typeface="+mn-lt"/>
                        <a:ea typeface="+mn-ea"/>
                        <a:cs typeface="+mn-cs"/>
                      </a:endParaRPr>
                    </a:p>
                  </a:txBody>
                  <a:tcPr/>
                </a:tc>
                <a:tc>
                  <a:txBody>
                    <a:bodyPr/>
                    <a:lstStyle/>
                    <a:p>
                      <a:pPr marL="0" algn="ctr" defTabSz="914400" rtl="0" eaLnBrk="1" fontAlgn="t" latinLnBrk="0" hangingPunct="1"/>
                      <a:r>
                        <a:rPr lang="pt-BR" sz="2800" kern="1200" dirty="0">
                          <a:solidFill>
                            <a:schemeClr val="dk1"/>
                          </a:solidFill>
                        </a:rPr>
                        <a:t>84,06%</a:t>
                      </a:r>
                      <a:endParaRPr lang="pt-BR" sz="2800" kern="1200" dirty="0">
                        <a:solidFill>
                          <a:schemeClr val="dk1"/>
                        </a:solidFill>
                        <a:latin typeface="+mn-lt"/>
                        <a:ea typeface="+mn-ea"/>
                        <a:cs typeface="+mn-cs"/>
                      </a:endParaRPr>
                    </a:p>
                  </a:txBody>
                  <a:tcPr marL="60960" marR="60960" marT="60960" marB="60960" anchor="ctr"/>
                </a:tc>
                <a:extLst>
                  <a:ext uri="{0D108BD9-81ED-4DB2-BD59-A6C34878D82A}">
                    <a16:rowId xmlns:a16="http://schemas.microsoft.com/office/drawing/2014/main" val="1381511122"/>
                  </a:ext>
                </a:extLst>
              </a:tr>
              <a:tr h="370840">
                <a:tc>
                  <a:txBody>
                    <a:bodyPr/>
                    <a:lstStyle/>
                    <a:p>
                      <a:pPr marL="0" algn="ctr" defTabSz="914400" rtl="0" eaLnBrk="1" latinLnBrk="0" hangingPunct="1"/>
                      <a:r>
                        <a:rPr lang="pt-BR" sz="2800" kern="1200" dirty="0">
                          <a:solidFill>
                            <a:schemeClr val="dk1"/>
                          </a:solidFill>
                        </a:rPr>
                        <a:t>Renda Variável</a:t>
                      </a:r>
                      <a:endParaRPr lang="pt-BR" sz="2800" kern="1200" dirty="0">
                        <a:solidFill>
                          <a:schemeClr val="dk1"/>
                        </a:solidFill>
                        <a:latin typeface="+mn-lt"/>
                        <a:ea typeface="+mn-ea"/>
                        <a:cs typeface="+mn-cs"/>
                      </a:endParaRPr>
                    </a:p>
                  </a:txBody>
                  <a:tcPr/>
                </a:tc>
                <a:tc>
                  <a:txBody>
                    <a:bodyPr/>
                    <a:lstStyle/>
                    <a:p>
                      <a:pPr marL="0" algn="ctr" defTabSz="914400" rtl="0" eaLnBrk="1" latinLnBrk="0" hangingPunct="1"/>
                      <a:r>
                        <a:rPr lang="pt-BR" sz="2800" kern="1200" dirty="0">
                          <a:solidFill>
                            <a:schemeClr val="dk1"/>
                          </a:solidFill>
                        </a:rPr>
                        <a:t>Enquadrado</a:t>
                      </a:r>
                      <a:endParaRPr lang="pt-BR" sz="2800" kern="1200" dirty="0">
                        <a:solidFill>
                          <a:schemeClr val="dk1"/>
                        </a:solidFill>
                        <a:latin typeface="+mn-lt"/>
                        <a:ea typeface="+mn-ea"/>
                        <a:cs typeface="+mn-cs"/>
                      </a:endParaRPr>
                    </a:p>
                  </a:txBody>
                  <a:tcPr/>
                </a:tc>
                <a:tc>
                  <a:txBody>
                    <a:bodyPr/>
                    <a:lstStyle/>
                    <a:p>
                      <a:pPr marL="0" algn="ctr" defTabSz="914400" rtl="0" eaLnBrk="1" fontAlgn="t" latinLnBrk="0" hangingPunct="1"/>
                      <a:r>
                        <a:rPr lang="pt-BR" sz="2800" kern="1200" dirty="0">
                          <a:solidFill>
                            <a:schemeClr val="dk1"/>
                          </a:solidFill>
                          <a:latin typeface="+mn-lt"/>
                          <a:ea typeface="+mn-ea"/>
                          <a:cs typeface="+mn-cs"/>
                        </a:rPr>
                        <a:t>14,90%</a:t>
                      </a:r>
                    </a:p>
                  </a:txBody>
                  <a:tcPr marL="60960" marR="60960" marT="60960" marB="60960" anchor="ctr"/>
                </a:tc>
                <a:extLst>
                  <a:ext uri="{0D108BD9-81ED-4DB2-BD59-A6C34878D82A}">
                    <a16:rowId xmlns:a16="http://schemas.microsoft.com/office/drawing/2014/main" val="306549884"/>
                  </a:ext>
                </a:extLst>
              </a:tr>
              <a:tr h="370840">
                <a:tc>
                  <a:txBody>
                    <a:bodyPr/>
                    <a:lstStyle/>
                    <a:p>
                      <a:pPr algn="ctr"/>
                      <a:r>
                        <a:rPr lang="pt-BR" sz="2800" dirty="0"/>
                        <a:t>Investimentos no Exterior</a:t>
                      </a:r>
                    </a:p>
                  </a:txBody>
                  <a:tcPr/>
                </a:tc>
                <a:tc>
                  <a:txBody>
                    <a:bodyPr/>
                    <a:lstStyle/>
                    <a:p>
                      <a:pPr marL="0" algn="ctr" defTabSz="914400" rtl="0" eaLnBrk="1" fontAlgn="t" latinLnBrk="0" hangingPunct="1"/>
                      <a:r>
                        <a:rPr lang="pt-BR" sz="2800" kern="1200" dirty="0">
                          <a:solidFill>
                            <a:schemeClr val="dk1"/>
                          </a:solidFill>
                        </a:rPr>
                        <a:t>Enquadrado</a:t>
                      </a:r>
                      <a:endParaRPr lang="pt-BR" sz="2800" kern="1200" dirty="0">
                        <a:solidFill>
                          <a:schemeClr val="dk1"/>
                        </a:solidFill>
                        <a:latin typeface="+mn-lt"/>
                        <a:ea typeface="+mn-ea"/>
                        <a:cs typeface="+mn-cs"/>
                      </a:endParaRPr>
                    </a:p>
                  </a:txBody>
                  <a:tcPr marL="60960" marR="60960" marT="60960" marB="60960" anchor="ctr"/>
                </a:tc>
                <a:tc>
                  <a:txBody>
                    <a:bodyPr/>
                    <a:lstStyle/>
                    <a:p>
                      <a:pPr marL="0" algn="ctr" defTabSz="914400" rtl="0" eaLnBrk="1" fontAlgn="t" latinLnBrk="0" hangingPunct="1"/>
                      <a:r>
                        <a:rPr lang="pt-BR" sz="2800" kern="1200" dirty="0">
                          <a:solidFill>
                            <a:schemeClr val="dk1"/>
                          </a:solidFill>
                          <a:latin typeface="+mn-lt"/>
                          <a:ea typeface="+mn-ea"/>
                          <a:cs typeface="+mn-cs"/>
                        </a:rPr>
                        <a:t>1,03%</a:t>
                      </a:r>
                    </a:p>
                  </a:txBody>
                  <a:tcPr marL="60960" marR="60960" marT="60960" marB="60960" anchor="ctr"/>
                </a:tc>
                <a:extLst>
                  <a:ext uri="{0D108BD9-81ED-4DB2-BD59-A6C34878D82A}">
                    <a16:rowId xmlns:a16="http://schemas.microsoft.com/office/drawing/2014/main" val="732487796"/>
                  </a:ext>
                </a:extLst>
              </a:tr>
            </a:tbl>
          </a:graphicData>
        </a:graphic>
      </p:graphicFrame>
      <p:sp>
        <p:nvSpPr>
          <p:cNvPr id="2" name="CaixaDeTexto 1">
            <a:extLst>
              <a:ext uri="{FF2B5EF4-FFF2-40B4-BE49-F238E27FC236}">
                <a16:creationId xmlns:a16="http://schemas.microsoft.com/office/drawing/2014/main" id="{76A72E37-C829-9700-95F0-7F4B0EDF5D05}"/>
              </a:ext>
            </a:extLst>
          </p:cNvPr>
          <p:cNvSpPr txBox="1"/>
          <p:nvPr/>
        </p:nvSpPr>
        <p:spPr>
          <a:xfrm>
            <a:off x="9599263" y="6379649"/>
            <a:ext cx="2488344" cy="400110"/>
          </a:xfrm>
          <a:prstGeom prst="rect">
            <a:avLst/>
          </a:prstGeom>
          <a:noFill/>
        </p:spPr>
        <p:txBody>
          <a:bodyPr wrap="square" rtlCol="0">
            <a:spAutoFit/>
          </a:bodyPr>
          <a:lstStyle/>
          <a:p>
            <a:pPr algn="ctr"/>
            <a:r>
              <a:rPr lang="pt-BR" sz="2000" b="1" dirty="0"/>
              <a:t>Dezembro/2023</a:t>
            </a:r>
          </a:p>
        </p:txBody>
      </p:sp>
    </p:spTree>
    <p:extLst>
      <p:ext uri="{BB962C8B-B14F-4D97-AF65-F5344CB8AC3E}">
        <p14:creationId xmlns:p14="http://schemas.microsoft.com/office/powerpoint/2010/main" val="28849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EB28B142-A35D-4390-8228-8D56212D3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4"/>
            <a:ext cx="12192000" cy="6858000"/>
          </a:xfrm>
          <a:prstGeom prst="rect">
            <a:avLst/>
          </a:prstGeom>
        </p:spPr>
      </p:pic>
      <p:sp>
        <p:nvSpPr>
          <p:cNvPr id="5" name="Title 2">
            <a:extLst>
              <a:ext uri="{FF2B5EF4-FFF2-40B4-BE49-F238E27FC236}">
                <a16:creationId xmlns:a16="http://schemas.microsoft.com/office/drawing/2014/main" id="{F3B82902-0CF3-4707-9AAF-FB33E35FE1EF}"/>
              </a:ext>
            </a:extLst>
          </p:cNvPr>
          <p:cNvSpPr txBox="1">
            <a:spLocks/>
          </p:cNvSpPr>
          <p:nvPr/>
        </p:nvSpPr>
        <p:spPr>
          <a:xfrm>
            <a:off x="2025679" y="589401"/>
            <a:ext cx="9255967" cy="7397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pt-BR" sz="4000" b="1" dirty="0">
                <a:solidFill>
                  <a:srgbClr val="FF4712"/>
                </a:solidFill>
                <a:latin typeface="Gentona Book" panose="00000500000000000000" pitchFamily="50" charset="0"/>
              </a:rPr>
              <a:t>P</a:t>
            </a:r>
            <a:r>
              <a:rPr lang="pt-BR" sz="4000" b="1" kern="1200" dirty="0">
                <a:solidFill>
                  <a:srgbClr val="FF4712"/>
                </a:solidFill>
                <a:latin typeface="Gentona Book" panose="00000500000000000000" pitchFamily="50" charset="0"/>
              </a:rPr>
              <a:t>OR QUE SOMOS A MAIOR E MELHOR?</a:t>
            </a:r>
          </a:p>
          <a:p>
            <a:pPr algn="l">
              <a:spcAft>
                <a:spcPts val="600"/>
              </a:spcAft>
            </a:pPr>
            <a:endParaRPr lang="pt-BR" sz="2400" kern="1200" dirty="0">
              <a:solidFill>
                <a:srgbClr val="E6E6E6"/>
              </a:solidFill>
              <a:latin typeface="Gentona Book" panose="00000500000000000000" pitchFamily="50" charset="0"/>
            </a:endParaRPr>
          </a:p>
          <a:p>
            <a:pPr algn="l">
              <a:spcAft>
                <a:spcPts val="600"/>
              </a:spcAft>
            </a:pPr>
            <a:endParaRPr lang="en-US" sz="3000" kern="1200" dirty="0">
              <a:solidFill>
                <a:srgbClr val="E6E6E6"/>
              </a:solidFill>
              <a:latin typeface="Gentona Book" panose="00000500000000000000" pitchFamily="50" charset="0"/>
            </a:endParaRPr>
          </a:p>
        </p:txBody>
      </p:sp>
      <p:pic>
        <p:nvPicPr>
          <p:cNvPr id="7" name="Imagem 6">
            <a:extLst>
              <a:ext uri="{FF2B5EF4-FFF2-40B4-BE49-F238E27FC236}">
                <a16:creationId xmlns:a16="http://schemas.microsoft.com/office/drawing/2014/main" id="{3EF5CD69-6632-4D61-A054-B5346FCE3E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062" y="5930282"/>
            <a:ext cx="1161186" cy="739773"/>
          </a:xfrm>
          <a:prstGeom prst="rect">
            <a:avLst/>
          </a:prstGeom>
        </p:spPr>
      </p:pic>
      <p:pic>
        <p:nvPicPr>
          <p:cNvPr id="11" name="Imagem 10">
            <a:extLst>
              <a:ext uri="{FF2B5EF4-FFF2-40B4-BE49-F238E27FC236}">
                <a16:creationId xmlns:a16="http://schemas.microsoft.com/office/drawing/2014/main" id="{F91FB94A-64D0-432F-960E-57FCE37EB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9288"/>
            <a:ext cx="1970843" cy="790000"/>
          </a:xfrm>
          <a:prstGeom prst="rect">
            <a:avLst/>
          </a:prstGeom>
        </p:spPr>
      </p:pic>
      <p:pic>
        <p:nvPicPr>
          <p:cNvPr id="12" name="Imagem 11">
            <a:extLst>
              <a:ext uri="{FF2B5EF4-FFF2-40B4-BE49-F238E27FC236}">
                <a16:creationId xmlns:a16="http://schemas.microsoft.com/office/drawing/2014/main" id="{2D6F3EEC-44FB-4EAC-9066-13F2AD74C9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9730" y="1933169"/>
            <a:ext cx="257751" cy="185530"/>
          </a:xfrm>
          <a:prstGeom prst="rect">
            <a:avLst/>
          </a:prstGeom>
        </p:spPr>
      </p:pic>
      <p:sp>
        <p:nvSpPr>
          <p:cNvPr id="14" name="CaixaDeTexto 13">
            <a:extLst>
              <a:ext uri="{FF2B5EF4-FFF2-40B4-BE49-F238E27FC236}">
                <a16:creationId xmlns:a16="http://schemas.microsoft.com/office/drawing/2014/main" id="{6F140AA4-9591-48C0-87FD-3314164EE883}"/>
              </a:ext>
            </a:extLst>
          </p:cNvPr>
          <p:cNvSpPr txBox="1"/>
          <p:nvPr/>
        </p:nvSpPr>
        <p:spPr>
          <a:xfrm>
            <a:off x="2287753" y="1733255"/>
            <a:ext cx="6134910" cy="2185214"/>
          </a:xfrm>
          <a:prstGeom prst="rect">
            <a:avLst/>
          </a:prstGeom>
          <a:noFill/>
        </p:spPr>
        <p:txBody>
          <a:bodyPr wrap="square">
            <a:spAutoFit/>
          </a:bodyPr>
          <a:lstStyle/>
          <a:p>
            <a:pPr algn="l">
              <a:spcAft>
                <a:spcPts val="600"/>
              </a:spcAft>
            </a:pPr>
            <a:r>
              <a:rPr lang="en-US" sz="2800" b="1" kern="1200" dirty="0">
                <a:solidFill>
                  <a:srgbClr val="E6E6E6"/>
                </a:solidFill>
                <a:latin typeface="Gentona"/>
              </a:rPr>
              <a:t>+50% do Market Share</a:t>
            </a:r>
          </a:p>
          <a:p>
            <a:pPr algn="l">
              <a:spcAft>
                <a:spcPts val="600"/>
              </a:spcAft>
            </a:pPr>
            <a:r>
              <a:rPr lang="en-US" sz="2000" kern="1200" dirty="0" err="1">
                <a:solidFill>
                  <a:srgbClr val="E6E6E6"/>
                </a:solidFill>
                <a:latin typeface="Gentona"/>
              </a:rPr>
              <a:t>em</a:t>
            </a:r>
            <a:r>
              <a:rPr lang="en-US" sz="2000" kern="1200" dirty="0">
                <a:solidFill>
                  <a:srgbClr val="E6E6E6"/>
                </a:solidFill>
                <a:latin typeface="Gentona"/>
              </a:rPr>
              <a:t> </a:t>
            </a:r>
            <a:r>
              <a:rPr lang="en-US" sz="2000" kern="1200" dirty="0" err="1">
                <a:solidFill>
                  <a:srgbClr val="E6E6E6"/>
                </a:solidFill>
                <a:latin typeface="Gentona"/>
              </a:rPr>
              <a:t>relação</a:t>
            </a:r>
            <a:r>
              <a:rPr lang="en-US" sz="2000" kern="1200" dirty="0">
                <a:solidFill>
                  <a:srgbClr val="E6E6E6"/>
                </a:solidFill>
                <a:latin typeface="Gentona"/>
              </a:rPr>
              <a:t> </a:t>
            </a:r>
            <a:r>
              <a:rPr lang="en-US" sz="2000" kern="1200" dirty="0" err="1">
                <a:solidFill>
                  <a:srgbClr val="E6E6E6"/>
                </a:solidFill>
                <a:latin typeface="Gentona"/>
              </a:rPr>
              <a:t>aos</a:t>
            </a:r>
            <a:r>
              <a:rPr lang="en-US" sz="2000" kern="1200" dirty="0">
                <a:solidFill>
                  <a:srgbClr val="E6E6E6"/>
                </a:solidFill>
                <a:latin typeface="Gentona"/>
              </a:rPr>
              <a:t> </a:t>
            </a:r>
            <a:r>
              <a:rPr lang="en-US" sz="2000" b="1" kern="1200" dirty="0">
                <a:solidFill>
                  <a:srgbClr val="E6E6E6"/>
                </a:solidFill>
                <a:latin typeface="Gentona"/>
              </a:rPr>
              <a:t>RPPS</a:t>
            </a:r>
            <a:r>
              <a:rPr lang="en-US" sz="2000" kern="1200" dirty="0">
                <a:solidFill>
                  <a:srgbClr val="E6E6E6"/>
                </a:solidFill>
                <a:latin typeface="Gentona"/>
              </a:rPr>
              <a:t> que </a:t>
            </a:r>
            <a:r>
              <a:rPr lang="en-US" sz="2000" b="1" kern="1200" dirty="0" err="1">
                <a:solidFill>
                  <a:srgbClr val="E6E6E6"/>
                </a:solidFill>
                <a:latin typeface="Gentona"/>
              </a:rPr>
              <a:t>possuem</a:t>
            </a:r>
            <a:r>
              <a:rPr lang="en-US" sz="2000" b="1" kern="1200" dirty="0">
                <a:solidFill>
                  <a:srgbClr val="E6E6E6"/>
                </a:solidFill>
                <a:latin typeface="Gentona"/>
              </a:rPr>
              <a:t> </a:t>
            </a:r>
            <a:r>
              <a:rPr lang="en-US" sz="2000" b="1" dirty="0" err="1">
                <a:solidFill>
                  <a:srgbClr val="E6E6E6"/>
                </a:solidFill>
                <a:latin typeface="Gentona"/>
              </a:rPr>
              <a:t>r</a:t>
            </a:r>
            <a:r>
              <a:rPr lang="en-US" sz="2000" b="1" kern="1200" dirty="0" err="1">
                <a:solidFill>
                  <a:srgbClr val="E6E6E6"/>
                </a:solidFill>
                <a:latin typeface="Gentona"/>
              </a:rPr>
              <a:t>ecursos</a:t>
            </a:r>
            <a:endParaRPr lang="en-US" sz="2000" b="1" kern="1200" dirty="0">
              <a:solidFill>
                <a:srgbClr val="E6E6E6"/>
              </a:solidFill>
              <a:latin typeface="Gentona"/>
            </a:endParaRPr>
          </a:p>
          <a:p>
            <a:pPr algn="l">
              <a:spcAft>
                <a:spcPts val="600"/>
              </a:spcAft>
            </a:pPr>
            <a:r>
              <a:rPr lang="en-US" sz="2000" dirty="0">
                <a:solidFill>
                  <a:srgbClr val="E6E6E6"/>
                </a:solidFill>
                <a:latin typeface="Gentona Book" panose="00000500000000000000" pitchFamily="50" charset="0"/>
              </a:rPr>
              <a:t> </a:t>
            </a:r>
          </a:p>
          <a:p>
            <a:pPr algn="l">
              <a:spcAft>
                <a:spcPts val="600"/>
              </a:spcAft>
            </a:pPr>
            <a:endParaRPr lang="pt-BR" sz="2400" b="1" dirty="0">
              <a:solidFill>
                <a:srgbClr val="E6E6E6"/>
              </a:solidFill>
              <a:latin typeface="Gentona Book" panose="00000500000000000000" pitchFamily="50" charset="0"/>
            </a:endParaRPr>
          </a:p>
          <a:p>
            <a:pPr algn="l">
              <a:spcAft>
                <a:spcPts val="600"/>
              </a:spcAft>
            </a:pPr>
            <a:r>
              <a:rPr lang="pt-BR" sz="2400" b="1" dirty="0">
                <a:solidFill>
                  <a:srgbClr val="E6E6E6"/>
                </a:solidFill>
                <a:latin typeface="Gentona"/>
              </a:rPr>
              <a:t>Nos últimos 5 anos</a:t>
            </a:r>
          </a:p>
        </p:txBody>
      </p:sp>
      <p:pic>
        <p:nvPicPr>
          <p:cNvPr id="15" name="Imagem 14">
            <a:extLst>
              <a:ext uri="{FF2B5EF4-FFF2-40B4-BE49-F238E27FC236}">
                <a16:creationId xmlns:a16="http://schemas.microsoft.com/office/drawing/2014/main" id="{CFA67AD6-7D25-4BCE-8B3E-6363A343A7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9345" y="1464195"/>
            <a:ext cx="2277654" cy="2269187"/>
          </a:xfrm>
          <a:prstGeom prst="rect">
            <a:avLst/>
          </a:prstGeom>
        </p:spPr>
      </p:pic>
      <p:pic>
        <p:nvPicPr>
          <p:cNvPr id="17" name="Imagem 16">
            <a:extLst>
              <a:ext uri="{FF2B5EF4-FFF2-40B4-BE49-F238E27FC236}">
                <a16:creationId xmlns:a16="http://schemas.microsoft.com/office/drawing/2014/main" id="{54FE375A-070B-4D64-8D9B-2157244306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5125" y="3894220"/>
            <a:ext cx="1366500" cy="1361420"/>
          </a:xfrm>
          <a:prstGeom prst="rect">
            <a:avLst/>
          </a:prstGeom>
        </p:spPr>
      </p:pic>
      <p:pic>
        <p:nvPicPr>
          <p:cNvPr id="19" name="Imagem 18">
            <a:extLst>
              <a:ext uri="{FF2B5EF4-FFF2-40B4-BE49-F238E27FC236}">
                <a16:creationId xmlns:a16="http://schemas.microsoft.com/office/drawing/2014/main" id="{A7DA0C5B-F635-43C1-9A30-A1D424F512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58526" y="3118174"/>
            <a:ext cx="1636779" cy="1633731"/>
          </a:xfrm>
          <a:prstGeom prst="rect">
            <a:avLst/>
          </a:prstGeom>
        </p:spPr>
      </p:pic>
      <p:pic>
        <p:nvPicPr>
          <p:cNvPr id="22" name="Imagem 21">
            <a:extLst>
              <a:ext uri="{FF2B5EF4-FFF2-40B4-BE49-F238E27FC236}">
                <a16:creationId xmlns:a16="http://schemas.microsoft.com/office/drawing/2014/main" id="{1BFF1A88-4A5E-4785-93E3-04C712F775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8822" y="4651919"/>
            <a:ext cx="257751" cy="185530"/>
          </a:xfrm>
          <a:prstGeom prst="rect">
            <a:avLst/>
          </a:prstGeom>
        </p:spPr>
      </p:pic>
      <p:pic>
        <p:nvPicPr>
          <p:cNvPr id="16" name="Imagem 15">
            <a:extLst>
              <a:ext uri="{FF2B5EF4-FFF2-40B4-BE49-F238E27FC236}">
                <a16:creationId xmlns:a16="http://schemas.microsoft.com/office/drawing/2014/main" id="{18ED2DD2-095C-41D8-8B13-E3F0B9235B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1208" y="4178785"/>
            <a:ext cx="257751" cy="185530"/>
          </a:xfrm>
          <a:prstGeom prst="rect">
            <a:avLst/>
          </a:prstGeom>
        </p:spPr>
      </p:pic>
      <p:pic>
        <p:nvPicPr>
          <p:cNvPr id="18" name="Imagem 17">
            <a:extLst>
              <a:ext uri="{FF2B5EF4-FFF2-40B4-BE49-F238E27FC236}">
                <a16:creationId xmlns:a16="http://schemas.microsoft.com/office/drawing/2014/main" id="{B4D0ACB9-9818-40ED-AB25-261C0BA97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9731" y="5119885"/>
            <a:ext cx="257751" cy="185530"/>
          </a:xfrm>
          <a:prstGeom prst="rect">
            <a:avLst/>
          </a:prstGeom>
        </p:spPr>
      </p:pic>
      <p:pic>
        <p:nvPicPr>
          <p:cNvPr id="26" name="Imagem 25">
            <a:extLst>
              <a:ext uri="{FF2B5EF4-FFF2-40B4-BE49-F238E27FC236}">
                <a16:creationId xmlns:a16="http://schemas.microsoft.com/office/drawing/2014/main" id="{F5414214-1CD8-42BD-97AC-4FC5982C31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0001" y="5573572"/>
            <a:ext cx="257751" cy="185530"/>
          </a:xfrm>
          <a:prstGeom prst="rect">
            <a:avLst/>
          </a:prstGeom>
        </p:spPr>
      </p:pic>
      <p:sp>
        <p:nvSpPr>
          <p:cNvPr id="2" name="Google Shape;195;p6">
            <a:extLst>
              <a:ext uri="{FF2B5EF4-FFF2-40B4-BE49-F238E27FC236}">
                <a16:creationId xmlns:a16="http://schemas.microsoft.com/office/drawing/2014/main" id="{9E0046A5-7DA7-499B-8448-332858F1476C}"/>
              </a:ext>
            </a:extLst>
          </p:cNvPr>
          <p:cNvSpPr txBox="1"/>
          <p:nvPr/>
        </p:nvSpPr>
        <p:spPr>
          <a:xfrm>
            <a:off x="2260851" y="3959270"/>
            <a:ext cx="5050616" cy="1971012"/>
          </a:xfrm>
          <a:prstGeom prst="rect">
            <a:avLst/>
          </a:prstGeom>
          <a:noFill/>
          <a:ln>
            <a:noFill/>
          </a:ln>
        </p:spPr>
        <p:txBody>
          <a:bodyPr spcFirstLastPara="1" wrap="square" lIns="91425" tIns="45700" rIns="91425" bIns="45700" anchor="t" anchorCtr="0">
            <a:spAutoFit/>
          </a:bodyPr>
          <a:lstStyle/>
          <a:p>
            <a:pPr marL="0" marR="0" lvl="0" indent="0" algn="l" rtl="0">
              <a:lnSpc>
                <a:spcPct val="109090"/>
              </a:lnSpc>
              <a:spcBef>
                <a:spcPts val="0"/>
              </a:spcBef>
              <a:spcAft>
                <a:spcPts val="0"/>
              </a:spcAft>
              <a:buClr>
                <a:srgbClr val="000000"/>
              </a:buClr>
              <a:buSzPts val="4400"/>
              <a:buFont typeface="Arial"/>
              <a:buNone/>
            </a:pPr>
            <a:r>
              <a:rPr lang="pt-BR" sz="2800" b="1" dirty="0">
                <a:solidFill>
                  <a:srgbClr val="E6E6E6"/>
                </a:solidFill>
                <a:latin typeface="Gentona"/>
                <a:ea typeface="Arial Black"/>
                <a:cs typeface="Arial Black"/>
                <a:sym typeface="Arial Black"/>
              </a:rPr>
              <a:t>+ 2 mil </a:t>
            </a:r>
            <a:r>
              <a:rPr lang="pt-BR" sz="1600" b="1" dirty="0">
                <a:solidFill>
                  <a:srgbClr val="E6E6E6"/>
                </a:solidFill>
                <a:latin typeface="Gentona"/>
                <a:ea typeface="Arial"/>
                <a:cs typeface="Arial"/>
                <a:sym typeface="Arial"/>
              </a:rPr>
              <a:t>Análises de carteiras!</a:t>
            </a:r>
          </a:p>
          <a:p>
            <a:pPr>
              <a:lnSpc>
                <a:spcPct val="109090"/>
              </a:lnSpc>
              <a:buClr>
                <a:srgbClr val="000000"/>
              </a:buClr>
              <a:buSzPts val="4400"/>
            </a:pPr>
            <a:r>
              <a:rPr lang="pt-BR" sz="2800" b="1" dirty="0">
                <a:solidFill>
                  <a:srgbClr val="E6E6E6"/>
                </a:solidFill>
                <a:latin typeface="Gentona"/>
                <a:ea typeface="Arial Black"/>
                <a:cs typeface="Arial Black"/>
                <a:sym typeface="Arial Black"/>
              </a:rPr>
              <a:t>+ 15 mil </a:t>
            </a:r>
            <a:r>
              <a:rPr lang="pt-BR" sz="1600" b="1" dirty="0">
                <a:solidFill>
                  <a:srgbClr val="E6E6E6"/>
                </a:solidFill>
                <a:latin typeface="Gentona"/>
                <a:ea typeface="Arial"/>
                <a:cs typeface="Arial"/>
                <a:sym typeface="Arial"/>
              </a:rPr>
              <a:t>Fundos analisados!</a:t>
            </a:r>
          </a:p>
          <a:p>
            <a:pPr>
              <a:lnSpc>
                <a:spcPct val="109090"/>
              </a:lnSpc>
              <a:buClr>
                <a:srgbClr val="000000"/>
              </a:buClr>
              <a:buSzPts val="4400"/>
            </a:pPr>
            <a:r>
              <a:rPr lang="pt-BR" sz="2800" b="1" dirty="0">
                <a:solidFill>
                  <a:srgbClr val="E6E6E6"/>
                </a:solidFill>
                <a:latin typeface="Gentona"/>
                <a:ea typeface="Arial Black"/>
                <a:cs typeface="Arial Black"/>
                <a:sym typeface="Arial Black"/>
              </a:rPr>
              <a:t>+ 100 </a:t>
            </a:r>
            <a:r>
              <a:rPr lang="pt-BR" sz="1600" b="1" dirty="0">
                <a:solidFill>
                  <a:srgbClr val="E6E6E6"/>
                </a:solidFill>
                <a:latin typeface="Gentona"/>
                <a:ea typeface="Arial"/>
                <a:cs typeface="Arial"/>
                <a:sym typeface="Arial"/>
              </a:rPr>
              <a:t>Clientes certificados no Pró-Gestão!</a:t>
            </a:r>
          </a:p>
          <a:p>
            <a:pPr>
              <a:lnSpc>
                <a:spcPct val="109090"/>
              </a:lnSpc>
              <a:buClr>
                <a:srgbClr val="000000"/>
              </a:buClr>
              <a:buSzPts val="4400"/>
            </a:pPr>
            <a:r>
              <a:rPr lang="pt-BR" sz="2800" b="1" dirty="0">
                <a:solidFill>
                  <a:srgbClr val="E6E6E6"/>
                </a:solidFill>
                <a:latin typeface="Gentona"/>
                <a:ea typeface="Arial Black"/>
                <a:cs typeface="Arial Black"/>
                <a:sym typeface="Arial Black"/>
              </a:rPr>
              <a:t>+ 1500 </a:t>
            </a:r>
            <a:r>
              <a:rPr lang="pt-BR" sz="1600" b="1" dirty="0">
                <a:solidFill>
                  <a:srgbClr val="E6E6E6"/>
                </a:solidFill>
                <a:latin typeface="Gentona"/>
                <a:ea typeface="Arial"/>
                <a:cs typeface="Arial"/>
                <a:sym typeface="Arial"/>
              </a:rPr>
              <a:t>Estudos de ALM entregues!</a:t>
            </a:r>
            <a:endParaRPr lang="pt-BR" sz="1600" b="1" i="0" u="none" strike="noStrike" cap="none" dirty="0">
              <a:solidFill>
                <a:srgbClr val="E6E6E6"/>
              </a:solidFill>
              <a:latin typeface="Gentona"/>
              <a:ea typeface="Arial"/>
              <a:cs typeface="Arial"/>
              <a:sym typeface="Arial"/>
            </a:endParaRPr>
          </a:p>
        </p:txBody>
      </p:sp>
    </p:spTree>
    <p:extLst>
      <p:ext uri="{BB962C8B-B14F-4D97-AF65-F5344CB8AC3E}">
        <p14:creationId xmlns:p14="http://schemas.microsoft.com/office/powerpoint/2010/main" val="3981952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m 86" descr="Desenho de uma placa&#10;&#10;Descrição gerada automaticamente com confiança média">
            <a:extLst>
              <a:ext uri="{FF2B5EF4-FFF2-40B4-BE49-F238E27FC236}">
                <a16:creationId xmlns:a16="http://schemas.microsoft.com/office/drawing/2014/main" id="{FAB38840-0F63-4900-B32F-2B3D29E3A46D}"/>
              </a:ext>
            </a:extLst>
          </p:cNvPr>
          <p:cNvPicPr>
            <a:picLocks noChangeAspect="1"/>
          </p:cNvPicPr>
          <p:nvPr/>
        </p:nvPicPr>
        <p:blipFill rotWithShape="1">
          <a:blip r:embed="rId2">
            <a:lum bright="70000" contrast="-70000"/>
            <a:alphaModFix amt="35000"/>
            <a:extLst>
              <a:ext uri="{28A0092B-C50C-407E-A947-70E740481C1C}">
                <a14:useLocalDpi xmlns:a14="http://schemas.microsoft.com/office/drawing/2010/main" val="0"/>
              </a:ext>
            </a:extLst>
          </a:blip>
          <a:srcRect l="5983" t="67832" r="57822"/>
          <a:stretch/>
        </p:blipFill>
        <p:spPr>
          <a:xfrm>
            <a:off x="0" y="0"/>
            <a:ext cx="12192000" cy="6903012"/>
          </a:xfrm>
          <a:prstGeom prst="rect">
            <a:avLst/>
          </a:prstGeom>
        </p:spPr>
      </p:pic>
      <p:pic>
        <p:nvPicPr>
          <p:cNvPr id="70" name="Imagem 69" descr="Desenho de uma placa&#10;&#10;Descrição gerada automaticamente com confiança média">
            <a:extLst>
              <a:ext uri="{FF2B5EF4-FFF2-40B4-BE49-F238E27FC236}">
                <a16:creationId xmlns:a16="http://schemas.microsoft.com/office/drawing/2014/main" id="{CF2D2B1F-36F6-48D5-BB8F-B6F7A9327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13" y="5822830"/>
            <a:ext cx="1379144" cy="878631"/>
          </a:xfrm>
          <a:prstGeom prst="rect">
            <a:avLst/>
          </a:prstGeom>
        </p:spPr>
      </p:pic>
      <p:sp>
        <p:nvSpPr>
          <p:cNvPr id="86" name="CaixaDeTexto 85">
            <a:extLst>
              <a:ext uri="{FF2B5EF4-FFF2-40B4-BE49-F238E27FC236}">
                <a16:creationId xmlns:a16="http://schemas.microsoft.com/office/drawing/2014/main" id="{A86AFFD1-4307-49A3-9E09-0CFCC4134FD0}"/>
              </a:ext>
            </a:extLst>
          </p:cNvPr>
          <p:cNvSpPr txBox="1"/>
          <p:nvPr/>
        </p:nvSpPr>
        <p:spPr>
          <a:xfrm>
            <a:off x="2451737" y="168747"/>
            <a:ext cx="8324418" cy="707886"/>
          </a:xfrm>
          <a:prstGeom prst="rect">
            <a:avLst/>
          </a:prstGeom>
          <a:noFill/>
        </p:spPr>
        <p:txBody>
          <a:bodyPr wrap="square" rtlCol="0">
            <a:spAutoFit/>
          </a:bodyPr>
          <a:lstStyle/>
          <a:p>
            <a:r>
              <a:rPr lang="pt-BR" sz="4000" b="1" dirty="0">
                <a:solidFill>
                  <a:srgbClr val="3E4040"/>
                </a:solidFill>
              </a:rPr>
              <a:t>Retorno dos Investimentos</a:t>
            </a:r>
          </a:p>
        </p:txBody>
      </p:sp>
      <p:pic>
        <p:nvPicPr>
          <p:cNvPr id="3" name="Imagem 2" descr="Forma, Retângulo&#10;&#10;Descrição gerada automaticamente">
            <a:extLst>
              <a:ext uri="{FF2B5EF4-FFF2-40B4-BE49-F238E27FC236}">
                <a16:creationId xmlns:a16="http://schemas.microsoft.com/office/drawing/2014/main" id="{7DECCCF1-097C-7365-B15B-3839CA8BEC86}"/>
              </a:ext>
            </a:extLst>
          </p:cNvPr>
          <p:cNvPicPr>
            <a:picLocks noChangeAspect="1"/>
          </p:cNvPicPr>
          <p:nvPr/>
        </p:nvPicPr>
        <p:blipFill rotWithShape="1">
          <a:blip r:embed="rId4">
            <a:extLst>
              <a:ext uri="{28A0092B-C50C-407E-A947-70E740481C1C}">
                <a14:useLocalDpi xmlns:a14="http://schemas.microsoft.com/office/drawing/2010/main" val="0"/>
              </a:ext>
            </a:extLst>
          </a:blip>
          <a:srcRect l="-192" t="-6671" r="1"/>
          <a:stretch/>
        </p:blipFill>
        <p:spPr>
          <a:xfrm>
            <a:off x="-410457" y="245925"/>
            <a:ext cx="2862194" cy="553530"/>
          </a:xfrm>
          <a:prstGeom prst="rect">
            <a:avLst/>
          </a:prstGeom>
        </p:spPr>
      </p:pic>
      <p:graphicFrame>
        <p:nvGraphicFramePr>
          <p:cNvPr id="9" name="Tabela 6">
            <a:extLst>
              <a:ext uri="{FF2B5EF4-FFF2-40B4-BE49-F238E27FC236}">
                <a16:creationId xmlns:a16="http://schemas.microsoft.com/office/drawing/2014/main" id="{E6A08B52-C7A8-3BC3-E098-DE31E14C103E}"/>
              </a:ext>
            </a:extLst>
          </p:cNvPr>
          <p:cNvGraphicFramePr>
            <a:graphicFrameLocks noGrp="1"/>
          </p:cNvGraphicFramePr>
          <p:nvPr>
            <p:extLst>
              <p:ext uri="{D42A27DB-BD31-4B8C-83A1-F6EECF244321}">
                <p14:modId xmlns:p14="http://schemas.microsoft.com/office/powerpoint/2010/main" val="172500558"/>
              </p:ext>
            </p:extLst>
          </p:nvPr>
        </p:nvGraphicFramePr>
        <p:xfrm>
          <a:off x="1050921" y="2822150"/>
          <a:ext cx="10090157" cy="1454131"/>
        </p:xfrm>
        <a:graphic>
          <a:graphicData uri="http://schemas.openxmlformats.org/drawingml/2006/table">
            <a:tbl>
              <a:tblPr firstRow="1" bandRow="1">
                <a:tableStyleId>{6E25E649-3F16-4E02-A733-19D2CDBF48F0}</a:tableStyleId>
              </a:tblPr>
              <a:tblGrid>
                <a:gridCol w="3157185">
                  <a:extLst>
                    <a:ext uri="{9D8B030D-6E8A-4147-A177-3AD203B41FA5}">
                      <a16:colId xmlns:a16="http://schemas.microsoft.com/office/drawing/2014/main" val="2101146730"/>
                    </a:ext>
                  </a:extLst>
                </a:gridCol>
                <a:gridCol w="3610947">
                  <a:extLst>
                    <a:ext uri="{9D8B030D-6E8A-4147-A177-3AD203B41FA5}">
                      <a16:colId xmlns:a16="http://schemas.microsoft.com/office/drawing/2014/main" val="2794082046"/>
                    </a:ext>
                  </a:extLst>
                </a:gridCol>
                <a:gridCol w="3322025">
                  <a:extLst>
                    <a:ext uri="{9D8B030D-6E8A-4147-A177-3AD203B41FA5}">
                      <a16:colId xmlns:a16="http://schemas.microsoft.com/office/drawing/2014/main" val="2123879855"/>
                    </a:ext>
                  </a:extLst>
                </a:gridCol>
              </a:tblGrid>
              <a:tr h="757299">
                <a:tc>
                  <a:txBody>
                    <a:bodyPr/>
                    <a:lstStyle/>
                    <a:p>
                      <a:pPr algn="ctr"/>
                      <a:r>
                        <a:rPr lang="pt-BR" sz="2400" dirty="0"/>
                        <a:t>Retorno da Carteira</a:t>
                      </a:r>
                    </a:p>
                  </a:txBody>
                  <a:tcPr anchor="ctr"/>
                </a:tc>
                <a:tc>
                  <a:txBody>
                    <a:bodyPr/>
                    <a:lstStyle/>
                    <a:p>
                      <a:pPr algn="ctr"/>
                      <a:r>
                        <a:rPr lang="pt-BR" sz="2400" dirty="0"/>
                        <a:t>Meta de Rentabilidade</a:t>
                      </a:r>
                    </a:p>
                  </a:txBody>
                  <a:tcPr anchor="ctr"/>
                </a:tc>
                <a:tc>
                  <a:txBody>
                    <a:bodyPr/>
                    <a:lstStyle/>
                    <a:p>
                      <a:pPr algn="ctr"/>
                      <a:r>
                        <a:rPr lang="pt-BR" sz="2400" dirty="0"/>
                        <a:t>Gap</a:t>
                      </a:r>
                    </a:p>
                  </a:txBody>
                  <a:tcPr anchor="ctr"/>
                </a:tc>
                <a:extLst>
                  <a:ext uri="{0D108BD9-81ED-4DB2-BD59-A6C34878D82A}">
                    <a16:rowId xmlns:a16="http://schemas.microsoft.com/office/drawing/2014/main" val="2242145652"/>
                  </a:ext>
                </a:extLst>
              </a:tr>
              <a:tr h="696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200" b="1" dirty="0"/>
                        <a:t>12,07%</a:t>
                      </a:r>
                    </a:p>
                  </a:txBody>
                  <a:tcPr anchor="ctr"/>
                </a:tc>
                <a:tc>
                  <a:txBody>
                    <a:bodyPr/>
                    <a:lstStyle/>
                    <a:p>
                      <a:pPr algn="ctr"/>
                      <a:r>
                        <a:rPr lang="pt-BR" sz="3200" b="1" dirty="0"/>
                        <a:t>9,52%</a:t>
                      </a:r>
                    </a:p>
                  </a:txBody>
                  <a:tcPr anchor="ctr"/>
                </a:tc>
                <a:tc>
                  <a:txBody>
                    <a:bodyPr/>
                    <a:lstStyle/>
                    <a:p>
                      <a:pPr marL="0" algn="ctr" defTabSz="914400" rtl="0" eaLnBrk="1" fontAlgn="t" latinLnBrk="0" hangingPunct="1"/>
                      <a:r>
                        <a:rPr lang="pt-BR" sz="3200" b="1" kern="1200" dirty="0">
                          <a:solidFill>
                            <a:schemeClr val="dk1"/>
                          </a:solidFill>
                        </a:rPr>
                        <a:t>126,76%</a:t>
                      </a:r>
                      <a:endParaRPr lang="pt-BR" sz="3200" b="1" kern="1200" dirty="0">
                        <a:solidFill>
                          <a:schemeClr val="dk1"/>
                        </a:solidFill>
                        <a:latin typeface="+mn-lt"/>
                        <a:ea typeface="+mn-ea"/>
                        <a:cs typeface="+mn-cs"/>
                      </a:endParaRPr>
                    </a:p>
                  </a:txBody>
                  <a:tcPr marL="60960" marR="60960" marT="60960" marB="60960"/>
                </a:tc>
                <a:extLst>
                  <a:ext uri="{0D108BD9-81ED-4DB2-BD59-A6C34878D82A}">
                    <a16:rowId xmlns:a16="http://schemas.microsoft.com/office/drawing/2014/main" val="1022245821"/>
                  </a:ext>
                </a:extLst>
              </a:tr>
            </a:tbl>
          </a:graphicData>
        </a:graphic>
      </p:graphicFrame>
      <p:sp>
        <p:nvSpPr>
          <p:cNvPr id="2" name="CaixaDeTexto 1">
            <a:extLst>
              <a:ext uri="{FF2B5EF4-FFF2-40B4-BE49-F238E27FC236}">
                <a16:creationId xmlns:a16="http://schemas.microsoft.com/office/drawing/2014/main" id="{F2C492B2-84AB-77D9-F328-4FF39573A5F9}"/>
              </a:ext>
            </a:extLst>
          </p:cNvPr>
          <p:cNvSpPr txBox="1"/>
          <p:nvPr/>
        </p:nvSpPr>
        <p:spPr>
          <a:xfrm>
            <a:off x="9599263" y="6379649"/>
            <a:ext cx="2488344" cy="400110"/>
          </a:xfrm>
          <a:prstGeom prst="rect">
            <a:avLst/>
          </a:prstGeom>
          <a:noFill/>
        </p:spPr>
        <p:txBody>
          <a:bodyPr wrap="square" rtlCol="0">
            <a:spAutoFit/>
          </a:bodyPr>
          <a:lstStyle/>
          <a:p>
            <a:pPr algn="ctr"/>
            <a:r>
              <a:rPr lang="pt-BR" sz="2000" b="1" dirty="0"/>
              <a:t>Dezembro/2023</a:t>
            </a:r>
          </a:p>
        </p:txBody>
      </p:sp>
    </p:spTree>
    <p:extLst>
      <p:ext uri="{BB962C8B-B14F-4D97-AF65-F5344CB8AC3E}">
        <p14:creationId xmlns:p14="http://schemas.microsoft.com/office/powerpoint/2010/main" val="258782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m 86" descr="Desenho de uma placa&#10;&#10;Descrição gerada automaticamente com confiança média">
            <a:extLst>
              <a:ext uri="{FF2B5EF4-FFF2-40B4-BE49-F238E27FC236}">
                <a16:creationId xmlns:a16="http://schemas.microsoft.com/office/drawing/2014/main" id="{FAB38840-0F63-4900-B32F-2B3D29E3A46D}"/>
              </a:ext>
            </a:extLst>
          </p:cNvPr>
          <p:cNvPicPr>
            <a:picLocks noChangeAspect="1"/>
          </p:cNvPicPr>
          <p:nvPr/>
        </p:nvPicPr>
        <p:blipFill rotWithShape="1">
          <a:blip r:embed="rId2">
            <a:lum bright="70000" contrast="-70000"/>
            <a:alphaModFix amt="35000"/>
            <a:extLst>
              <a:ext uri="{28A0092B-C50C-407E-A947-70E740481C1C}">
                <a14:useLocalDpi xmlns:a14="http://schemas.microsoft.com/office/drawing/2010/main" val="0"/>
              </a:ext>
            </a:extLst>
          </a:blip>
          <a:srcRect l="5983" t="67832" r="57822"/>
          <a:stretch/>
        </p:blipFill>
        <p:spPr>
          <a:xfrm>
            <a:off x="-1" y="0"/>
            <a:ext cx="12192000" cy="6903012"/>
          </a:xfrm>
          <a:prstGeom prst="rect">
            <a:avLst/>
          </a:prstGeom>
        </p:spPr>
      </p:pic>
      <p:pic>
        <p:nvPicPr>
          <p:cNvPr id="70" name="Imagem 69" descr="Desenho de uma placa&#10;&#10;Descrição gerada automaticamente com confiança média">
            <a:extLst>
              <a:ext uri="{FF2B5EF4-FFF2-40B4-BE49-F238E27FC236}">
                <a16:creationId xmlns:a16="http://schemas.microsoft.com/office/drawing/2014/main" id="{CF2D2B1F-36F6-48D5-BB8F-B6F7A9327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13" y="5842947"/>
            <a:ext cx="1347568" cy="858514"/>
          </a:xfrm>
          <a:prstGeom prst="rect">
            <a:avLst/>
          </a:prstGeom>
        </p:spPr>
      </p:pic>
      <p:sp>
        <p:nvSpPr>
          <p:cNvPr id="86" name="CaixaDeTexto 85">
            <a:extLst>
              <a:ext uri="{FF2B5EF4-FFF2-40B4-BE49-F238E27FC236}">
                <a16:creationId xmlns:a16="http://schemas.microsoft.com/office/drawing/2014/main" id="{A86AFFD1-4307-49A3-9E09-0CFCC4134FD0}"/>
              </a:ext>
            </a:extLst>
          </p:cNvPr>
          <p:cNvSpPr txBox="1"/>
          <p:nvPr/>
        </p:nvSpPr>
        <p:spPr>
          <a:xfrm>
            <a:off x="2451737" y="168747"/>
            <a:ext cx="8324418" cy="707886"/>
          </a:xfrm>
          <a:prstGeom prst="rect">
            <a:avLst/>
          </a:prstGeom>
          <a:noFill/>
        </p:spPr>
        <p:txBody>
          <a:bodyPr wrap="square" rtlCol="0">
            <a:spAutoFit/>
          </a:bodyPr>
          <a:lstStyle/>
          <a:p>
            <a:r>
              <a:rPr lang="pt-BR" sz="4000" b="1" dirty="0">
                <a:solidFill>
                  <a:srgbClr val="3E4040"/>
                </a:solidFill>
              </a:rPr>
              <a:t>Evolução Patrimonial</a:t>
            </a:r>
          </a:p>
        </p:txBody>
      </p:sp>
      <p:pic>
        <p:nvPicPr>
          <p:cNvPr id="3" name="Imagem 2" descr="Forma, Retângulo&#10;&#10;Descrição gerada automaticamente">
            <a:extLst>
              <a:ext uri="{FF2B5EF4-FFF2-40B4-BE49-F238E27FC236}">
                <a16:creationId xmlns:a16="http://schemas.microsoft.com/office/drawing/2014/main" id="{7DECCCF1-097C-7365-B15B-3839CA8BEC86}"/>
              </a:ext>
            </a:extLst>
          </p:cNvPr>
          <p:cNvPicPr>
            <a:picLocks noChangeAspect="1"/>
          </p:cNvPicPr>
          <p:nvPr/>
        </p:nvPicPr>
        <p:blipFill rotWithShape="1">
          <a:blip r:embed="rId4">
            <a:extLst>
              <a:ext uri="{28A0092B-C50C-407E-A947-70E740481C1C}">
                <a14:useLocalDpi xmlns:a14="http://schemas.microsoft.com/office/drawing/2010/main" val="0"/>
              </a:ext>
            </a:extLst>
          </a:blip>
          <a:srcRect l="-192" t="-6671" r="1"/>
          <a:stretch/>
        </p:blipFill>
        <p:spPr>
          <a:xfrm>
            <a:off x="-410457" y="245925"/>
            <a:ext cx="2862194" cy="553530"/>
          </a:xfrm>
          <a:prstGeom prst="rect">
            <a:avLst/>
          </a:prstGeom>
        </p:spPr>
      </p:pic>
      <p:graphicFrame>
        <p:nvGraphicFramePr>
          <p:cNvPr id="2" name="Tabela 6">
            <a:extLst>
              <a:ext uri="{FF2B5EF4-FFF2-40B4-BE49-F238E27FC236}">
                <a16:creationId xmlns:a16="http://schemas.microsoft.com/office/drawing/2014/main" id="{D28D927E-A0FE-E9F8-4978-3C28CD9C18DE}"/>
              </a:ext>
            </a:extLst>
          </p:cNvPr>
          <p:cNvGraphicFramePr>
            <a:graphicFrameLocks noGrp="1"/>
          </p:cNvGraphicFramePr>
          <p:nvPr>
            <p:extLst>
              <p:ext uri="{D42A27DB-BD31-4B8C-83A1-F6EECF244321}">
                <p14:modId xmlns:p14="http://schemas.microsoft.com/office/powerpoint/2010/main" val="129425634"/>
              </p:ext>
            </p:extLst>
          </p:nvPr>
        </p:nvGraphicFramePr>
        <p:xfrm>
          <a:off x="892463" y="2883646"/>
          <a:ext cx="10407071" cy="1135720"/>
        </p:xfrm>
        <a:graphic>
          <a:graphicData uri="http://schemas.openxmlformats.org/drawingml/2006/table">
            <a:tbl>
              <a:tblPr firstRow="1" bandRow="1">
                <a:tableStyleId>{6E25E649-3F16-4E02-A733-19D2CDBF48F0}</a:tableStyleId>
              </a:tblPr>
              <a:tblGrid>
                <a:gridCol w="3256347">
                  <a:extLst>
                    <a:ext uri="{9D8B030D-6E8A-4147-A177-3AD203B41FA5}">
                      <a16:colId xmlns:a16="http://schemas.microsoft.com/office/drawing/2014/main" val="2101146730"/>
                    </a:ext>
                  </a:extLst>
                </a:gridCol>
                <a:gridCol w="3724360">
                  <a:extLst>
                    <a:ext uri="{9D8B030D-6E8A-4147-A177-3AD203B41FA5}">
                      <a16:colId xmlns:a16="http://schemas.microsoft.com/office/drawing/2014/main" val="2794082046"/>
                    </a:ext>
                  </a:extLst>
                </a:gridCol>
                <a:gridCol w="3426364">
                  <a:extLst>
                    <a:ext uri="{9D8B030D-6E8A-4147-A177-3AD203B41FA5}">
                      <a16:colId xmlns:a16="http://schemas.microsoft.com/office/drawing/2014/main" val="2123879855"/>
                    </a:ext>
                  </a:extLst>
                </a:gridCol>
              </a:tblGrid>
              <a:tr h="587080">
                <a:tc>
                  <a:txBody>
                    <a:bodyPr/>
                    <a:lstStyle/>
                    <a:p>
                      <a:pPr algn="ctr"/>
                      <a:r>
                        <a:rPr lang="pt-BR" sz="2800" dirty="0"/>
                        <a:t>2021</a:t>
                      </a:r>
                    </a:p>
                  </a:txBody>
                  <a:tcPr anchor="ctr"/>
                </a:tc>
                <a:tc>
                  <a:txBody>
                    <a:bodyPr/>
                    <a:lstStyle/>
                    <a:p>
                      <a:pPr algn="ctr"/>
                      <a:r>
                        <a:rPr lang="pt-BR" sz="2800" dirty="0"/>
                        <a:t>2022</a:t>
                      </a:r>
                    </a:p>
                  </a:txBody>
                  <a:tcPr anchor="ctr"/>
                </a:tc>
                <a:tc>
                  <a:txBody>
                    <a:bodyPr/>
                    <a:lstStyle/>
                    <a:p>
                      <a:pPr algn="ctr"/>
                      <a:r>
                        <a:rPr lang="pt-BR" sz="2800" dirty="0"/>
                        <a:t>2023</a:t>
                      </a:r>
                    </a:p>
                  </a:txBody>
                  <a:tcPr anchor="ctr"/>
                </a:tc>
                <a:extLst>
                  <a:ext uri="{0D108BD9-81ED-4DB2-BD59-A6C34878D82A}">
                    <a16:rowId xmlns:a16="http://schemas.microsoft.com/office/drawing/2014/main" val="224214565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t>R$ 18.792.617,66</a:t>
                      </a:r>
                    </a:p>
                  </a:txBody>
                  <a:tcPr anchor="ctr"/>
                </a:tc>
                <a:tc>
                  <a:txBody>
                    <a:bodyPr/>
                    <a:lstStyle/>
                    <a:p>
                      <a:pPr algn="ctr"/>
                      <a:r>
                        <a:rPr lang="pt-BR" sz="2800" b="1" dirty="0"/>
                        <a:t>R$ 30.681.251,09</a:t>
                      </a:r>
                    </a:p>
                  </a:txBody>
                  <a:tcPr anchor="ctr"/>
                </a:tc>
                <a:tc>
                  <a:txBody>
                    <a:bodyPr/>
                    <a:lstStyle/>
                    <a:p>
                      <a:pPr algn="ctr" fontAlgn="t"/>
                      <a:r>
                        <a:rPr lang="pt-BR" sz="2800" b="1" kern="1200" dirty="0">
                          <a:solidFill>
                            <a:schemeClr val="dk1"/>
                          </a:solidFill>
                          <a:effectLst/>
                        </a:rPr>
                        <a:t>R$ </a:t>
                      </a:r>
                      <a:r>
                        <a:rPr lang="pt-BR" sz="2800" b="1" kern="1200" dirty="0">
                          <a:solidFill>
                            <a:schemeClr val="dk1"/>
                          </a:solidFill>
                        </a:rPr>
                        <a:t>46.054.774,85</a:t>
                      </a:r>
                      <a:endParaRPr lang="pt-BR" sz="2800" b="1" kern="1200" dirty="0">
                        <a:solidFill>
                          <a:schemeClr val="dk1"/>
                        </a:solidFill>
                        <a:latin typeface="+mn-lt"/>
                        <a:ea typeface="+mn-ea"/>
                        <a:cs typeface="+mn-cs"/>
                      </a:endParaRPr>
                    </a:p>
                  </a:txBody>
                  <a:tcPr marL="60960" marR="60960" marT="60960" marB="60960"/>
                </a:tc>
                <a:extLst>
                  <a:ext uri="{0D108BD9-81ED-4DB2-BD59-A6C34878D82A}">
                    <a16:rowId xmlns:a16="http://schemas.microsoft.com/office/drawing/2014/main" val="1022245821"/>
                  </a:ext>
                </a:extLst>
              </a:tr>
            </a:tbl>
          </a:graphicData>
        </a:graphic>
      </p:graphicFrame>
      <p:sp>
        <p:nvSpPr>
          <p:cNvPr id="4" name="CaixaDeTexto 3">
            <a:extLst>
              <a:ext uri="{FF2B5EF4-FFF2-40B4-BE49-F238E27FC236}">
                <a16:creationId xmlns:a16="http://schemas.microsoft.com/office/drawing/2014/main" id="{7C25BF84-53BE-FE68-CF73-0CF116FEC33D}"/>
              </a:ext>
            </a:extLst>
          </p:cNvPr>
          <p:cNvSpPr txBox="1"/>
          <p:nvPr/>
        </p:nvSpPr>
        <p:spPr>
          <a:xfrm>
            <a:off x="9599263" y="6379649"/>
            <a:ext cx="2488344" cy="400110"/>
          </a:xfrm>
          <a:prstGeom prst="rect">
            <a:avLst/>
          </a:prstGeom>
          <a:noFill/>
        </p:spPr>
        <p:txBody>
          <a:bodyPr wrap="square" rtlCol="0">
            <a:spAutoFit/>
          </a:bodyPr>
          <a:lstStyle/>
          <a:p>
            <a:pPr algn="ctr"/>
            <a:r>
              <a:rPr lang="pt-BR" sz="2000" b="1" dirty="0"/>
              <a:t>Dezembro/2023</a:t>
            </a:r>
          </a:p>
        </p:txBody>
      </p:sp>
    </p:spTree>
    <p:extLst>
      <p:ext uri="{BB962C8B-B14F-4D97-AF65-F5344CB8AC3E}">
        <p14:creationId xmlns:p14="http://schemas.microsoft.com/office/powerpoint/2010/main" val="3279045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Desenho de uma placa&#10;&#10;Descrição gerada automaticamente com confiança média">
            <a:extLst>
              <a:ext uri="{FF2B5EF4-FFF2-40B4-BE49-F238E27FC236}">
                <a16:creationId xmlns:a16="http://schemas.microsoft.com/office/drawing/2014/main" id="{57D6F0F5-8B83-9FE8-5C6C-A6AB44743EE2}"/>
              </a:ext>
            </a:extLst>
          </p:cNvPr>
          <p:cNvPicPr>
            <a:picLocks noGrp="1" noRot="1" noMove="1" noResize="1" noEditPoints="1" noAdjustHandles="1" noChangeArrowheads="1" noChangeShapeType="1" noCrop="1"/>
          </p:cNvPicPr>
          <p:nvPr/>
        </p:nvPicPr>
        <p:blipFill rotWithShape="1">
          <a:blip r:embed="rId2">
            <a:lum bright="70000" contrast="-70000"/>
            <a:alphaModFix amt="35000"/>
            <a:extLst>
              <a:ext uri="{28A0092B-C50C-407E-A947-70E740481C1C}">
                <a14:useLocalDpi xmlns:a14="http://schemas.microsoft.com/office/drawing/2010/main" val="0"/>
              </a:ext>
            </a:extLst>
          </a:blip>
          <a:srcRect l="5983" t="67832" r="57822"/>
          <a:stretch/>
        </p:blipFill>
        <p:spPr>
          <a:xfrm>
            <a:off x="9823" y="0"/>
            <a:ext cx="12192000" cy="6903012"/>
          </a:xfrm>
          <a:prstGeom prst="rect">
            <a:avLst/>
          </a:prstGeom>
        </p:spPr>
      </p:pic>
      <p:pic>
        <p:nvPicPr>
          <p:cNvPr id="70" name="Imagem 69" descr="Desenho de uma placa&#10;&#10;Descrição gerada automaticamente com confiança média">
            <a:extLst>
              <a:ext uri="{FF2B5EF4-FFF2-40B4-BE49-F238E27FC236}">
                <a16:creationId xmlns:a16="http://schemas.microsoft.com/office/drawing/2014/main" id="{CF2D2B1F-36F6-48D5-BB8F-B6F7A9327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13" y="5693434"/>
            <a:ext cx="1582251" cy="1008027"/>
          </a:xfrm>
          <a:prstGeom prst="rect">
            <a:avLst/>
          </a:prstGeom>
        </p:spPr>
      </p:pic>
      <p:sp>
        <p:nvSpPr>
          <p:cNvPr id="86" name="CaixaDeTexto 85">
            <a:extLst>
              <a:ext uri="{FF2B5EF4-FFF2-40B4-BE49-F238E27FC236}">
                <a16:creationId xmlns:a16="http://schemas.microsoft.com/office/drawing/2014/main" id="{A86AFFD1-4307-49A3-9E09-0CFCC4134FD0}"/>
              </a:ext>
            </a:extLst>
          </p:cNvPr>
          <p:cNvSpPr txBox="1"/>
          <p:nvPr/>
        </p:nvSpPr>
        <p:spPr>
          <a:xfrm>
            <a:off x="2451737" y="168747"/>
            <a:ext cx="8324418" cy="707886"/>
          </a:xfrm>
          <a:prstGeom prst="rect">
            <a:avLst/>
          </a:prstGeom>
          <a:noFill/>
        </p:spPr>
        <p:txBody>
          <a:bodyPr wrap="square" rtlCol="0">
            <a:spAutoFit/>
          </a:bodyPr>
          <a:lstStyle/>
          <a:p>
            <a:r>
              <a:rPr lang="pt-BR" sz="4000" b="1" dirty="0">
                <a:solidFill>
                  <a:srgbClr val="3E4040"/>
                </a:solidFill>
              </a:rPr>
              <a:t>Evolução Patrimonial Acumulado</a:t>
            </a:r>
          </a:p>
        </p:txBody>
      </p:sp>
      <p:pic>
        <p:nvPicPr>
          <p:cNvPr id="3" name="Imagem 2" descr="Forma, Retângulo&#10;&#10;Descrição gerada automaticamente">
            <a:extLst>
              <a:ext uri="{FF2B5EF4-FFF2-40B4-BE49-F238E27FC236}">
                <a16:creationId xmlns:a16="http://schemas.microsoft.com/office/drawing/2014/main" id="{7DECCCF1-097C-7365-B15B-3839CA8BEC86}"/>
              </a:ext>
            </a:extLst>
          </p:cNvPr>
          <p:cNvPicPr>
            <a:picLocks noChangeAspect="1"/>
          </p:cNvPicPr>
          <p:nvPr/>
        </p:nvPicPr>
        <p:blipFill rotWithShape="1">
          <a:blip r:embed="rId4">
            <a:extLst>
              <a:ext uri="{28A0092B-C50C-407E-A947-70E740481C1C}">
                <a14:useLocalDpi xmlns:a14="http://schemas.microsoft.com/office/drawing/2010/main" val="0"/>
              </a:ext>
            </a:extLst>
          </a:blip>
          <a:srcRect l="-192" t="-6671" r="1"/>
          <a:stretch/>
        </p:blipFill>
        <p:spPr>
          <a:xfrm>
            <a:off x="-410457" y="245925"/>
            <a:ext cx="2862194" cy="553530"/>
          </a:xfrm>
          <a:prstGeom prst="rect">
            <a:avLst/>
          </a:prstGeom>
        </p:spPr>
      </p:pic>
      <p:pic>
        <p:nvPicPr>
          <p:cNvPr id="4" name="Imagem 3">
            <a:extLst>
              <a:ext uri="{FF2B5EF4-FFF2-40B4-BE49-F238E27FC236}">
                <a16:creationId xmlns:a16="http://schemas.microsoft.com/office/drawing/2014/main" id="{CE71FA80-A767-4716-C8BE-C7FB4BE6BB8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94382" y="1565392"/>
            <a:ext cx="11403236" cy="3772227"/>
          </a:xfrm>
          <a:prstGeom prst="rect">
            <a:avLst/>
          </a:prstGeom>
        </p:spPr>
      </p:pic>
      <p:sp>
        <p:nvSpPr>
          <p:cNvPr id="11" name="Colchete Duplo 10">
            <a:extLst>
              <a:ext uri="{FF2B5EF4-FFF2-40B4-BE49-F238E27FC236}">
                <a16:creationId xmlns:a16="http://schemas.microsoft.com/office/drawing/2014/main" id="{82646B0C-D6F8-DC23-F4EE-F6986D95FB2D}"/>
              </a:ext>
            </a:extLst>
          </p:cNvPr>
          <p:cNvSpPr/>
          <p:nvPr/>
        </p:nvSpPr>
        <p:spPr>
          <a:xfrm>
            <a:off x="2668665" y="2371675"/>
            <a:ext cx="923730" cy="2591016"/>
          </a:xfrm>
          <a:prstGeom prst="bracketPair">
            <a:avLst/>
          </a:prstGeom>
          <a:solidFill>
            <a:srgbClr val="FBE5D6">
              <a:alpha val="52941"/>
            </a:srgbClr>
          </a:solidFill>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
        <p:nvSpPr>
          <p:cNvPr id="12" name="CaixaDeTexto 11">
            <a:extLst>
              <a:ext uri="{FF2B5EF4-FFF2-40B4-BE49-F238E27FC236}">
                <a16:creationId xmlns:a16="http://schemas.microsoft.com/office/drawing/2014/main" id="{69E7254A-779A-1754-1409-64DB670246CB}"/>
              </a:ext>
            </a:extLst>
          </p:cNvPr>
          <p:cNvSpPr txBox="1"/>
          <p:nvPr/>
        </p:nvSpPr>
        <p:spPr>
          <a:xfrm>
            <a:off x="2008029" y="1971565"/>
            <a:ext cx="2488344" cy="400110"/>
          </a:xfrm>
          <a:prstGeom prst="rect">
            <a:avLst/>
          </a:prstGeom>
          <a:noFill/>
        </p:spPr>
        <p:txBody>
          <a:bodyPr wrap="square" rtlCol="0">
            <a:spAutoFit/>
          </a:bodyPr>
          <a:lstStyle/>
          <a:p>
            <a:r>
              <a:rPr lang="pt-BR" sz="2000" b="1" dirty="0"/>
              <a:t>Pandemia/COVID-19</a:t>
            </a:r>
          </a:p>
        </p:txBody>
      </p:sp>
    </p:spTree>
    <p:extLst>
      <p:ext uri="{BB962C8B-B14F-4D97-AF65-F5344CB8AC3E}">
        <p14:creationId xmlns:p14="http://schemas.microsoft.com/office/powerpoint/2010/main" val="3604727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a:extLst>
              <a:ext uri="{FF2B5EF4-FFF2-40B4-BE49-F238E27FC236}">
                <a16:creationId xmlns:a16="http://schemas.microsoft.com/office/drawing/2014/main" id="{8B09911D-A218-48C0-8B4E-54A96F3682E0}"/>
              </a:ext>
            </a:extLst>
          </p:cNvPr>
          <p:cNvPicPr/>
          <p:nvPr/>
        </p:nvPicPr>
        <p:blipFill>
          <a:blip r:embed="rId2"/>
          <a:srcRect/>
          <a:stretch>
            <a:fillRect/>
          </a:stretch>
        </p:blipFill>
        <p:spPr bwMode="auto">
          <a:xfrm>
            <a:off x="167397" y="899787"/>
            <a:ext cx="180000" cy="180000"/>
          </a:xfrm>
          <a:prstGeom prst="rect">
            <a:avLst/>
          </a:prstGeom>
          <a:noFill/>
          <a:ln w="9525">
            <a:noFill/>
            <a:miter lim="800000"/>
            <a:headEnd/>
            <a:tailEnd/>
          </a:ln>
        </p:spPr>
      </p:pic>
      <p:pic>
        <p:nvPicPr>
          <p:cNvPr id="23" name="Imagem 22">
            <a:extLst>
              <a:ext uri="{FF2B5EF4-FFF2-40B4-BE49-F238E27FC236}">
                <a16:creationId xmlns:a16="http://schemas.microsoft.com/office/drawing/2014/main" id="{D6FB934A-0A15-439B-A51F-6F78D1A7D59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397" y="369039"/>
            <a:ext cx="180000" cy="180000"/>
          </a:xfrm>
          <a:prstGeom prst="rect">
            <a:avLst/>
          </a:prstGeom>
          <a:noFill/>
          <a:ln>
            <a:noFill/>
          </a:ln>
        </p:spPr>
      </p:pic>
      <p:pic>
        <p:nvPicPr>
          <p:cNvPr id="24" name="Imagem 23" descr="Ícone&#10;&#10;Descrição gerada automaticamente">
            <a:extLst>
              <a:ext uri="{FF2B5EF4-FFF2-40B4-BE49-F238E27FC236}">
                <a16:creationId xmlns:a16="http://schemas.microsoft.com/office/drawing/2014/main" id="{18740E0B-119C-4E41-BDDF-C4C5B410EB9B}"/>
              </a:ext>
            </a:extLst>
          </p:cNvPr>
          <p:cNvPicPr/>
          <p:nvPr/>
        </p:nvPicPr>
        <p:blipFill>
          <a:blip r:embed="rId4"/>
          <a:stretch>
            <a:fillRect/>
          </a:stretch>
        </p:blipFill>
        <p:spPr>
          <a:xfrm>
            <a:off x="167397" y="634413"/>
            <a:ext cx="180000" cy="180000"/>
          </a:xfrm>
          <a:prstGeom prst="rect">
            <a:avLst/>
          </a:prstGeom>
        </p:spPr>
      </p:pic>
      <p:pic>
        <p:nvPicPr>
          <p:cNvPr id="25" name="Imagem 24">
            <a:extLst>
              <a:ext uri="{FF2B5EF4-FFF2-40B4-BE49-F238E27FC236}">
                <a16:creationId xmlns:a16="http://schemas.microsoft.com/office/drawing/2014/main" id="{ADD25B6C-3BBB-4A66-83E0-5D3DDB8C02DC}"/>
              </a:ext>
            </a:extLst>
          </p:cNvPr>
          <p:cNvPicPr/>
          <p:nvPr/>
        </p:nvPicPr>
        <p:blipFill>
          <a:blip r:embed="rId5"/>
          <a:srcRect/>
          <a:stretch>
            <a:fillRect/>
          </a:stretch>
        </p:blipFill>
        <p:spPr bwMode="auto">
          <a:xfrm>
            <a:off x="167397" y="1165162"/>
            <a:ext cx="180000" cy="180000"/>
          </a:xfrm>
          <a:prstGeom prst="rect">
            <a:avLst/>
          </a:prstGeom>
          <a:noFill/>
          <a:ln w="9525">
            <a:noFill/>
            <a:miter lim="800000"/>
            <a:headEnd/>
            <a:tailEnd/>
          </a:ln>
        </p:spPr>
      </p:pic>
      <p:sp>
        <p:nvSpPr>
          <p:cNvPr id="8" name="CaixaDeTexto 7">
            <a:extLst>
              <a:ext uri="{FF2B5EF4-FFF2-40B4-BE49-F238E27FC236}">
                <a16:creationId xmlns:a16="http://schemas.microsoft.com/office/drawing/2014/main" id="{6798533F-F281-48F2-BDC3-ED0CEAF8254F}"/>
              </a:ext>
            </a:extLst>
          </p:cNvPr>
          <p:cNvSpPr txBox="1"/>
          <p:nvPr/>
        </p:nvSpPr>
        <p:spPr>
          <a:xfrm>
            <a:off x="142875" y="838518"/>
            <a:ext cx="4068000" cy="275396"/>
          </a:xfrm>
          <a:prstGeom prst="rect">
            <a:avLst/>
          </a:prstGeom>
          <a:noFill/>
        </p:spPr>
        <p:txBody>
          <a:bodyPr wrap="square" rtlCol="0">
            <a:spAutoFit/>
          </a:bodyPr>
          <a:lstStyle/>
          <a:p>
            <a:pPr marL="180340">
              <a:lnSpc>
                <a:spcPts val="1600"/>
              </a:lnSpc>
              <a:spcBef>
                <a:spcPts val="1200"/>
              </a:spcBef>
              <a:spcAft>
                <a:spcPts val="800"/>
              </a:spcAft>
            </a:pPr>
            <a:r>
              <a:rPr lang="pt-BR" sz="1000" dirty="0">
                <a:solidFill>
                  <a:srgbClr val="404040"/>
                </a:solidFill>
                <a:effectLst/>
                <a:latin typeface="Arial" panose="020B0604020202020204" pitchFamily="34" charset="0"/>
                <a:ea typeface="Calibri" panose="020F0502020204030204" pitchFamily="34" charset="0"/>
                <a:cs typeface="Arial" panose="020B0604020202020204" pitchFamily="34" charset="0"/>
              </a:rPr>
              <a:t>/</a:t>
            </a:r>
            <a:r>
              <a:rPr lang="pt-BR" sz="1000" dirty="0" err="1">
                <a:solidFill>
                  <a:srgbClr val="404040"/>
                </a:solidFill>
                <a:effectLst/>
                <a:latin typeface="Arial" panose="020B0604020202020204" pitchFamily="34" charset="0"/>
                <a:ea typeface="Calibri" panose="020F0502020204030204" pitchFamily="34" charset="0"/>
                <a:cs typeface="Arial" panose="020B0604020202020204" pitchFamily="34" charset="0"/>
              </a:rPr>
              <a:t>creditoemercadoconsultoria</a:t>
            </a:r>
            <a:endParaRPr lang="pt-BR"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6451A29B-BDE7-43E1-A1F3-C9DE95BFEB59}"/>
              </a:ext>
            </a:extLst>
          </p:cNvPr>
          <p:cNvSpPr txBox="1"/>
          <p:nvPr/>
        </p:nvSpPr>
        <p:spPr>
          <a:xfrm>
            <a:off x="347397" y="1155988"/>
            <a:ext cx="4068000" cy="400110"/>
          </a:xfrm>
          <a:prstGeom prst="rect">
            <a:avLst/>
          </a:prstGeom>
          <a:noFill/>
        </p:spPr>
        <p:txBody>
          <a:bodyPr wrap="square" rtlCol="0">
            <a:spAutoFit/>
          </a:bodyPr>
          <a:lstStyle/>
          <a:p>
            <a:r>
              <a:rPr lang="pt-BR" sz="1000" dirty="0">
                <a:solidFill>
                  <a:srgbClr val="404040"/>
                </a:solidFill>
                <a:effectLst/>
                <a:latin typeface="Arial" panose="020B0604020202020204" pitchFamily="34" charset="0"/>
                <a:ea typeface="Calibri" panose="020F0502020204030204" pitchFamily="34" charset="0"/>
                <a:cs typeface="Arial" panose="020B0604020202020204" pitchFamily="34" charset="0"/>
              </a:rPr>
              <a:t>www.creditoemercado.com.br/blogconsultoriaeminvestimentos</a:t>
            </a:r>
          </a:p>
          <a:p>
            <a:endParaRPr lang="pt-BR" sz="1000" dirty="0">
              <a:latin typeface="Arial" panose="020B060402020202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id="{2B14B5D2-DC52-4ED0-B33E-808CE3CE7E2F}"/>
              </a:ext>
            </a:extLst>
          </p:cNvPr>
          <p:cNvSpPr txBox="1"/>
          <p:nvPr/>
        </p:nvSpPr>
        <p:spPr>
          <a:xfrm>
            <a:off x="347397" y="599886"/>
            <a:ext cx="4068000" cy="400110"/>
          </a:xfrm>
          <a:prstGeom prst="rect">
            <a:avLst/>
          </a:prstGeom>
          <a:noFill/>
        </p:spPr>
        <p:txBody>
          <a:bodyPr wrap="square" rtlCol="0">
            <a:spAutoFit/>
          </a:bodyPr>
          <a:lstStyle/>
          <a:p>
            <a:r>
              <a:rPr lang="pt-BR" sz="1000" dirty="0">
                <a:solidFill>
                  <a:srgbClr val="404040"/>
                </a:solidFill>
                <a:effectLst/>
                <a:latin typeface="Arial" panose="020B0604020202020204" pitchFamily="34" charset="0"/>
                <a:ea typeface="Calibri" panose="020F0502020204030204" pitchFamily="34" charset="0"/>
                <a:cs typeface="Arial" panose="020B0604020202020204" pitchFamily="34" charset="0"/>
              </a:rPr>
              <a:t>@creditoemercado</a:t>
            </a:r>
          </a:p>
          <a:p>
            <a:endParaRPr lang="pt-BR" sz="1000" dirty="0">
              <a:latin typeface="Arial" panose="020B0604020202020204" pitchFamily="34" charset="0"/>
              <a:cs typeface="Arial" panose="020B0604020202020204" pitchFamily="34" charset="0"/>
            </a:endParaRPr>
          </a:p>
        </p:txBody>
      </p:sp>
      <p:sp>
        <p:nvSpPr>
          <p:cNvPr id="11" name="CaixaDeTexto 10">
            <a:extLst>
              <a:ext uri="{FF2B5EF4-FFF2-40B4-BE49-F238E27FC236}">
                <a16:creationId xmlns:a16="http://schemas.microsoft.com/office/drawing/2014/main" id="{2C10181F-71E4-4E0A-85C7-C0D6F35D6467}"/>
              </a:ext>
            </a:extLst>
          </p:cNvPr>
          <p:cNvSpPr txBox="1"/>
          <p:nvPr/>
        </p:nvSpPr>
        <p:spPr>
          <a:xfrm>
            <a:off x="347397" y="338709"/>
            <a:ext cx="4068000" cy="400110"/>
          </a:xfrm>
          <a:prstGeom prst="rect">
            <a:avLst/>
          </a:prstGeom>
          <a:noFill/>
        </p:spPr>
        <p:txBody>
          <a:bodyPr wrap="square" rtlCol="0">
            <a:spAutoFit/>
          </a:bodyPr>
          <a:lstStyle/>
          <a:p>
            <a:r>
              <a:rPr lang="pt-BR" sz="1000" dirty="0">
                <a:solidFill>
                  <a:srgbClr val="404040"/>
                </a:solidFill>
                <a:effectLst/>
                <a:latin typeface="Arial" panose="020B0604020202020204" pitchFamily="34" charset="0"/>
                <a:ea typeface="Calibri" panose="020F0502020204030204" pitchFamily="34" charset="0"/>
                <a:cs typeface="Arial" panose="020B0604020202020204" pitchFamily="34" charset="0"/>
              </a:rPr>
              <a:t>www.creditoemercado.com.br/consultoria</a:t>
            </a:r>
          </a:p>
          <a:p>
            <a:endParaRPr lang="pt-BR" sz="1000" dirty="0">
              <a:latin typeface="Arial" panose="020B0604020202020204" pitchFamily="34" charset="0"/>
              <a:cs typeface="Arial" panose="020B0604020202020204" pitchFamily="34" charset="0"/>
            </a:endParaRPr>
          </a:p>
        </p:txBody>
      </p:sp>
      <p:sp>
        <p:nvSpPr>
          <p:cNvPr id="35" name="CaixaDeTexto 34">
            <a:extLst>
              <a:ext uri="{FF2B5EF4-FFF2-40B4-BE49-F238E27FC236}">
                <a16:creationId xmlns:a16="http://schemas.microsoft.com/office/drawing/2014/main" id="{0E6E36DE-7FAA-465F-B9F6-2FCCD573F7A1}"/>
              </a:ext>
            </a:extLst>
          </p:cNvPr>
          <p:cNvSpPr txBox="1"/>
          <p:nvPr/>
        </p:nvSpPr>
        <p:spPr>
          <a:xfrm>
            <a:off x="0" y="5958213"/>
            <a:ext cx="12192000" cy="784830"/>
          </a:xfrm>
          <a:prstGeom prst="rect">
            <a:avLst/>
          </a:prstGeom>
          <a:noFill/>
        </p:spPr>
        <p:txBody>
          <a:bodyPr wrap="square">
            <a:spAutoFit/>
          </a:bodyPr>
          <a:lstStyle/>
          <a:p>
            <a:pPr algn="just"/>
            <a:r>
              <a:rPr lang="pt-BR" sz="500" dirty="0">
                <a:latin typeface="Arial" panose="020B0604020202020204" pitchFamily="34" charset="0"/>
                <a:cs typeface="Arial" panose="020B0604020202020204" pitchFamily="34" charset="0"/>
              </a:rPr>
              <a:t>Este documento (caracterizado como relatório, parecer ou análise) foi preparado para uso exclusivo do destinatário, não podendo ser reproduzido ou distribuído por este a qualquer pessoa sem expressa autorização da CRÉDITO &amp; MERCADO. As informações aqui contidas, tem por somente, o objetivo de prover informações e não representa, em nenhuma hipótese, uma oferta de compra e venda ou solicitação de compra e venda de qualquer valor mobiliário ou instrumento financeiro. Trata-se apenas uma OPINIÃO que reflete o momento da análise e são consubstanciadas em informações coletadas em fontes públicas e que julgamos confiáveis. A utilização destas informações em suas tomadas de decisão e consequentes perdas e ganhos não nos torna responsáveis diretos. As informações aqui contidas não representam garantia de exatidão das informações prestadas ou julgamento sobre a qualidade delas, e não devem ser consideradas como tais. As informações deste documento estão em consonância com as informações sobre o(s) produto(s) mencionado(s), entretanto não substituem seus materiais oficiais, como regulamentos, prospectos de divulgação e outros exigidos legalmente. É recomendada a leitura cuidadosa destes materiais, com especial atenção para as cláusulas relativas aos objetivos, aos riscos e à política de investimento do(s) produto(s). Todas as informações podem ser obtidas com os responsáveis pela distribuição, administração, gestão ou no próprio site da CVM (Comissão de Valores Mobiliários) através do link: https://www.gov.br/</a:t>
            </a:r>
            <a:r>
              <a:rPr lang="pt-BR" sz="500" dirty="0" err="1">
                <a:latin typeface="Arial" panose="020B0604020202020204" pitchFamily="34" charset="0"/>
                <a:cs typeface="Arial" panose="020B0604020202020204" pitchFamily="34" charset="0"/>
              </a:rPr>
              <a:t>cvm</a:t>
            </a:r>
            <a:r>
              <a:rPr lang="pt-BR" sz="500" dirty="0">
                <a:latin typeface="Arial" panose="020B0604020202020204" pitchFamily="34" charset="0"/>
                <a:cs typeface="Arial" panose="020B0604020202020204" pitchFamily="34" charset="0"/>
              </a:rPr>
              <a:t>/</a:t>
            </a:r>
            <a:r>
              <a:rPr lang="pt-BR" sz="500" dirty="0" err="1">
                <a:latin typeface="Arial" panose="020B0604020202020204" pitchFamily="34" charset="0"/>
                <a:cs typeface="Arial" panose="020B0604020202020204" pitchFamily="34" charset="0"/>
              </a:rPr>
              <a:t>pt</a:t>
            </a:r>
            <a:r>
              <a:rPr lang="pt-BR" sz="500" dirty="0">
                <a:latin typeface="Arial" panose="020B0604020202020204" pitchFamily="34" charset="0"/>
                <a:cs typeface="Arial" panose="020B0604020202020204" pitchFamily="34" charset="0"/>
              </a:rPr>
              <a:t>-br. Sua elaboração buscou atender os objetivos do cliente, considerando a sua situação financeira e seu perfil de investidor. A rentabilidade obtida no passado não representa garantia de rentabilidade futura e os produtos estruturados e/ou de longo prazo possuem, além da volatilidade, riscos associados à sua carteira de crédito e estruturação. Os riscos inerentes aos diversos tipos de operações com valores mobiliários de bolsa, balcão, nos mercados de liquidação futura e de derivativos, podem resultar em perdas aos investimentos realizados, bem como o inverso proporcionalmente. Todos e qualquer outro valor exibido está representado em Real (BRL) e para os cálculos, foram utilizadas observações diárias, sendo sua fonte o Sistema Quantum Axis e a CVM. A contratação de empresa de Consultoria de Valores Mobiliários para a emissão deste documento não assegura ou sugere a existência de garantia de resultados futuros ou a isenção de risco. Cabe a Consultoria de Valores Mobiliários a prestação dos serviços de ORIENTAÇÃO, RECOMENDAÇÃO E ACONSELHAMENTO, DE FORMA PROFISSIONAL, INDEPENDENTE E INDIVIDUALIZADA, SOBRE INVESTIMENTOS NO MERCADO DE VALORES MOBILIÁRIOS, CUJA ADOÇÃO E IMPLEMENTAÇÃO SEJAM EXCLUSIVAS DO CLIENTE (Resolução CVM nº 19/2021). Na apuração do cálculo de rentabilidade da carteira de investimentos são considerados os recursos descritos no Art. 3º da Resolução CMN nº 4.963/2021, provenientes do recolhimento das alíquotas de contribuição dos servidores, exclusivamente com finalidade previdenciária, excluindo qualquer tipo de recurso recebidos com finalidade administrativa, em consonância com a Portaria MTP nº 1.467/2022, art. 84, inciso III, alínea "a". Os RPPS DEVEM, independente da contratação de Consultoria de Valores Mobiliários, se adequar às normativas pertinentes e principalmente a Portaria MTP nº 1.467/2022 e suas alterações, além da Resolução CMN nº 4.963/2021, que dispõem sobre as aplicações dos recursos financeiros dos Regimes Próprios de Previdência Social, instituídos pela União, Estados, Distrito Federal e Municípios e dá outras providências. </a:t>
            </a:r>
          </a:p>
        </p:txBody>
      </p:sp>
      <p:sp>
        <p:nvSpPr>
          <p:cNvPr id="3" name="Título 2">
            <a:extLst>
              <a:ext uri="{FF2B5EF4-FFF2-40B4-BE49-F238E27FC236}">
                <a16:creationId xmlns:a16="http://schemas.microsoft.com/office/drawing/2014/main" id="{AFB5E9BC-1794-4636-A98B-81FB6656679E}"/>
              </a:ext>
            </a:extLst>
          </p:cNvPr>
          <p:cNvSpPr>
            <a:spLocks noGrp="1"/>
          </p:cNvSpPr>
          <p:nvPr>
            <p:ph type="title"/>
          </p:nvPr>
        </p:nvSpPr>
        <p:spPr>
          <a:xfrm>
            <a:off x="905893" y="3751843"/>
            <a:ext cx="5829300" cy="1325563"/>
          </a:xfrm>
        </p:spPr>
        <p:txBody>
          <a:bodyPr>
            <a:noAutofit/>
          </a:bodyPr>
          <a:lstStyle/>
          <a:p>
            <a:r>
              <a:rPr lang="pt-BR" sz="1400" dirty="0">
                <a:solidFill>
                  <a:schemeClr val="accent4">
                    <a:lumMod val="25000"/>
                  </a:schemeClr>
                </a:solidFill>
              </a:rPr>
              <a:t>Sérgio Pinho</a:t>
            </a:r>
            <a:br>
              <a:rPr lang="pt-BR" sz="1400" dirty="0">
                <a:solidFill>
                  <a:schemeClr val="accent4">
                    <a:lumMod val="25000"/>
                  </a:schemeClr>
                </a:solidFill>
              </a:rPr>
            </a:br>
            <a:br>
              <a:rPr lang="pt-BR" sz="1400" dirty="0">
                <a:solidFill>
                  <a:schemeClr val="accent4">
                    <a:lumMod val="25000"/>
                  </a:schemeClr>
                </a:solidFill>
              </a:rPr>
            </a:br>
            <a:br>
              <a:rPr lang="pt-BR" sz="1400" dirty="0">
                <a:solidFill>
                  <a:schemeClr val="accent4">
                    <a:lumMod val="25000"/>
                  </a:schemeClr>
                </a:solidFill>
              </a:rPr>
            </a:br>
            <a:r>
              <a:rPr lang="pt-BR" sz="1400" b="0" dirty="0">
                <a:solidFill>
                  <a:schemeClr val="accent4">
                    <a:lumMod val="25000"/>
                  </a:schemeClr>
                </a:solidFill>
              </a:rPr>
              <a:t>sergio@creditoemercado.com.br</a:t>
            </a:r>
            <a:br>
              <a:rPr lang="pt-BR" sz="1400" b="0" dirty="0">
                <a:solidFill>
                  <a:schemeClr val="accent4">
                    <a:lumMod val="25000"/>
                  </a:schemeClr>
                </a:solidFill>
              </a:rPr>
            </a:br>
            <a:r>
              <a:rPr lang="pt-BR" sz="1400" b="0" dirty="0">
                <a:solidFill>
                  <a:schemeClr val="accent4">
                    <a:lumMod val="25000"/>
                  </a:schemeClr>
                </a:solidFill>
              </a:rPr>
              <a:t>(11) 98348-9316 / (11) 3074-9400</a:t>
            </a:r>
          </a:p>
        </p:txBody>
      </p:sp>
      <p:sp>
        <p:nvSpPr>
          <p:cNvPr id="2" name="CaixaDeTexto 1">
            <a:extLst>
              <a:ext uri="{FF2B5EF4-FFF2-40B4-BE49-F238E27FC236}">
                <a16:creationId xmlns:a16="http://schemas.microsoft.com/office/drawing/2014/main" id="{608E2386-14C5-4E0C-AB05-E30E82DBD94A}"/>
              </a:ext>
            </a:extLst>
          </p:cNvPr>
          <p:cNvSpPr txBox="1"/>
          <p:nvPr/>
        </p:nvSpPr>
        <p:spPr>
          <a:xfrm>
            <a:off x="905893" y="2498377"/>
            <a:ext cx="3950563" cy="523220"/>
          </a:xfrm>
          <a:prstGeom prst="rect">
            <a:avLst/>
          </a:prstGeom>
          <a:noFill/>
        </p:spPr>
        <p:txBody>
          <a:bodyPr wrap="square" rtlCol="0">
            <a:spAutoFit/>
          </a:bodyPr>
          <a:lstStyle/>
          <a:p>
            <a:r>
              <a:rPr lang="pt-BR" sz="2800" b="1" dirty="0">
                <a:solidFill>
                  <a:srgbClr val="FF5E30"/>
                </a:solidFill>
              </a:rPr>
              <a:t>Obrigado!</a:t>
            </a:r>
          </a:p>
        </p:txBody>
      </p:sp>
      <p:pic>
        <p:nvPicPr>
          <p:cNvPr id="15" name="Imagem 14" descr="Desenho de uma placa&#10;&#10;Descrição gerada automaticamente com confiança média">
            <a:extLst>
              <a:ext uri="{FF2B5EF4-FFF2-40B4-BE49-F238E27FC236}">
                <a16:creationId xmlns:a16="http://schemas.microsoft.com/office/drawing/2014/main" id="{8A5A7C3E-E957-0296-51A5-F7D4FB1FBC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7245" y="1912814"/>
            <a:ext cx="919130" cy="585563"/>
          </a:xfrm>
          <a:prstGeom prst="rect">
            <a:avLst/>
          </a:prstGeom>
        </p:spPr>
      </p:pic>
      <p:sp>
        <p:nvSpPr>
          <p:cNvPr id="5" name="CaixaDeTexto 4">
            <a:extLst>
              <a:ext uri="{FF2B5EF4-FFF2-40B4-BE49-F238E27FC236}">
                <a16:creationId xmlns:a16="http://schemas.microsoft.com/office/drawing/2014/main" id="{94B31638-7944-EA6F-ADD9-0B61F3CB6D0C}"/>
              </a:ext>
            </a:extLst>
          </p:cNvPr>
          <p:cNvSpPr txBox="1"/>
          <p:nvPr/>
        </p:nvSpPr>
        <p:spPr>
          <a:xfrm>
            <a:off x="3648975" y="3877077"/>
            <a:ext cx="3731298" cy="1200329"/>
          </a:xfrm>
          <a:prstGeom prst="rect">
            <a:avLst/>
          </a:prstGeom>
          <a:noFill/>
        </p:spPr>
        <p:txBody>
          <a:bodyPr wrap="square" rtlCol="0">
            <a:spAutoFit/>
          </a:bodyPr>
          <a:lstStyle/>
          <a:p>
            <a:pPr algn="r"/>
            <a:r>
              <a:rPr lang="pt-BR" b="1" dirty="0">
                <a:solidFill>
                  <a:schemeClr val="bg2">
                    <a:lumMod val="25000"/>
                  </a:schemeClr>
                </a:solidFill>
              </a:rPr>
              <a:t>INSTITUTO DE PREVIDÊNCIA SOCIAL DOS SERVIDORES MUNICIPAIS DE SÃO GABRIEL DO OESTE/MS - SGOPREV</a:t>
            </a:r>
          </a:p>
        </p:txBody>
      </p:sp>
    </p:spTree>
    <p:extLst>
      <p:ext uri="{BB962C8B-B14F-4D97-AF65-F5344CB8AC3E}">
        <p14:creationId xmlns:p14="http://schemas.microsoft.com/office/powerpoint/2010/main" val="749055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AE528DE7-C62E-4670-B339-C6354477C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2">
            <a:extLst>
              <a:ext uri="{FF2B5EF4-FFF2-40B4-BE49-F238E27FC236}">
                <a16:creationId xmlns:a16="http://schemas.microsoft.com/office/drawing/2014/main" id="{EB18A032-83B0-4BF6-A58B-8424016C4D4C}"/>
              </a:ext>
            </a:extLst>
          </p:cNvPr>
          <p:cNvSpPr txBox="1">
            <a:spLocks/>
          </p:cNvSpPr>
          <p:nvPr/>
        </p:nvSpPr>
        <p:spPr>
          <a:xfrm>
            <a:off x="961153" y="2817255"/>
            <a:ext cx="6334124" cy="15777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dirty="0">
                <a:solidFill>
                  <a:srgbClr val="E6E6E6"/>
                </a:solidFill>
                <a:latin typeface="Gentona"/>
              </a:rPr>
              <a:t>Sempre um passo à frente, vivemos </a:t>
            </a:r>
          </a:p>
          <a:p>
            <a:pPr algn="l"/>
            <a:r>
              <a:rPr lang="pt-BR" sz="2800" dirty="0">
                <a:solidFill>
                  <a:srgbClr val="E6E6E6"/>
                </a:solidFill>
                <a:latin typeface="Gentona"/>
              </a:rPr>
              <a:t>pela sustentabilidade da previdência, simplificando conceitos com conhecimento técnico e segurança. </a:t>
            </a:r>
          </a:p>
          <a:p>
            <a:pPr algn="l"/>
            <a:r>
              <a:rPr lang="pt-BR" sz="2800" dirty="0">
                <a:solidFill>
                  <a:srgbClr val="E6E6E6"/>
                </a:solidFill>
                <a:latin typeface="Gentona"/>
              </a:rPr>
              <a:t>Numa parceria que garante o futuro.</a:t>
            </a:r>
            <a:endParaRPr lang="pt-BR" sz="3000" dirty="0">
              <a:latin typeface="Gentona"/>
            </a:endParaRPr>
          </a:p>
        </p:txBody>
      </p:sp>
      <p:pic>
        <p:nvPicPr>
          <p:cNvPr id="7" name="Imagem 6">
            <a:extLst>
              <a:ext uri="{FF2B5EF4-FFF2-40B4-BE49-F238E27FC236}">
                <a16:creationId xmlns:a16="http://schemas.microsoft.com/office/drawing/2014/main" id="{5F797A5C-68CF-4997-9D0F-CD1D75B1E7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062" y="5930282"/>
            <a:ext cx="1161186" cy="739773"/>
          </a:xfrm>
          <a:prstGeom prst="rect">
            <a:avLst/>
          </a:prstGeom>
        </p:spPr>
      </p:pic>
      <p:pic>
        <p:nvPicPr>
          <p:cNvPr id="8" name="Imagem 7">
            <a:extLst>
              <a:ext uri="{FF2B5EF4-FFF2-40B4-BE49-F238E27FC236}">
                <a16:creationId xmlns:a16="http://schemas.microsoft.com/office/drawing/2014/main" id="{89959603-C3C0-438F-8344-47A96D2E8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162"/>
            <a:ext cx="1970843" cy="790000"/>
          </a:xfrm>
          <a:prstGeom prst="rect">
            <a:avLst/>
          </a:prstGeom>
        </p:spPr>
      </p:pic>
      <p:sp>
        <p:nvSpPr>
          <p:cNvPr id="9" name="Title 2">
            <a:extLst>
              <a:ext uri="{FF2B5EF4-FFF2-40B4-BE49-F238E27FC236}">
                <a16:creationId xmlns:a16="http://schemas.microsoft.com/office/drawing/2014/main" id="{15BF8F0C-D9B6-42DF-AE6B-C7739C33937A}"/>
              </a:ext>
            </a:extLst>
          </p:cNvPr>
          <p:cNvSpPr txBox="1">
            <a:spLocks/>
          </p:cNvSpPr>
          <p:nvPr/>
        </p:nvSpPr>
        <p:spPr>
          <a:xfrm>
            <a:off x="1954300" y="328472"/>
            <a:ext cx="5127121" cy="5504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FF4712"/>
                </a:solidFill>
                <a:latin typeface="Gentona Book" panose="00000500000000000000" pitchFamily="50" charset="0"/>
              </a:rPr>
              <a:t>NOSSO PROPÓSITO</a:t>
            </a:r>
          </a:p>
        </p:txBody>
      </p:sp>
      <p:pic>
        <p:nvPicPr>
          <p:cNvPr id="6" name="Imagem 5" descr="Logotipo&#10;&#10;Descrição gerada automaticamente">
            <a:extLst>
              <a:ext uri="{FF2B5EF4-FFF2-40B4-BE49-F238E27FC236}">
                <a16:creationId xmlns:a16="http://schemas.microsoft.com/office/drawing/2014/main" id="{377B2D32-FC1E-54BD-75CF-CC04CA60A9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397" y="1468247"/>
            <a:ext cx="3601690" cy="3591795"/>
          </a:xfrm>
          <a:prstGeom prst="rect">
            <a:avLst/>
          </a:prstGeom>
        </p:spPr>
      </p:pic>
    </p:spTree>
    <p:extLst>
      <p:ext uri="{BB962C8B-B14F-4D97-AF65-F5344CB8AC3E}">
        <p14:creationId xmlns:p14="http://schemas.microsoft.com/office/powerpoint/2010/main" val="223093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4B69AE73-0137-47CF-9BE0-9CE4D4646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2">
            <a:extLst>
              <a:ext uri="{FF2B5EF4-FFF2-40B4-BE49-F238E27FC236}">
                <a16:creationId xmlns:a16="http://schemas.microsoft.com/office/drawing/2014/main" id="{EB18A032-83B0-4BF6-A58B-8424016C4D4C}"/>
              </a:ext>
            </a:extLst>
          </p:cNvPr>
          <p:cNvSpPr txBox="1">
            <a:spLocks/>
          </p:cNvSpPr>
          <p:nvPr/>
        </p:nvSpPr>
        <p:spPr>
          <a:xfrm>
            <a:off x="1162976" y="1174067"/>
            <a:ext cx="9756816" cy="45682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pt-BR" sz="2200" spc="40" dirty="0">
                <a:solidFill>
                  <a:srgbClr val="E6E6E6"/>
                </a:solidFill>
                <a:latin typeface="Gentona"/>
                <a:ea typeface="Times New Roman" panose="02020603050405020304" pitchFamily="18" charset="0"/>
                <a:cs typeface="Arial" panose="020B0604020202020204" pitchFamily="34" charset="0"/>
              </a:rPr>
              <a:t>A Crédito &amp; Mercado foi constituída em 2003 por uma equipe de profissionais do mercado financeiro, e desde 2007 passou a prestar serviços para Regimes Próprios de Previdência Social. Inicialmente, a unidade da Crédito &amp; Mercado Educação Executiva interagiu com os RPPS disponibilizando cursos para certificações profissionais ANBIMA e, posteriormente, colocando à disposição diversos temas de interesse do setor. Em 2009 identificamos uma oportunidade de negócio em consultoria na área de investimentos. Nasceu então a Crédito &amp; Mercado Gestão de Valores Mobiliários. Hoje com mais de 400 clientes em contratos regulares e mais de 150 clientes que utilizam serviços eventuais, a empresa tem sob seu aconselhamento mais de 54 bilhões de reais. Hoje somos um grupo empresarial especializado na prestação de serviços e soluções para Regimes Próprios de Previdência. A empresa de Consultoria para RPPS com maior tempo de atuação no mercado e a maior equipe.</a:t>
            </a:r>
            <a:endParaRPr lang="pt-BR" sz="2200" dirty="0">
              <a:solidFill>
                <a:srgbClr val="E6E6E6"/>
              </a:solidFill>
              <a:latin typeface="Gentona"/>
            </a:endParaRPr>
          </a:p>
        </p:txBody>
      </p:sp>
      <p:pic>
        <p:nvPicPr>
          <p:cNvPr id="7" name="Imagem 6">
            <a:extLst>
              <a:ext uri="{FF2B5EF4-FFF2-40B4-BE49-F238E27FC236}">
                <a16:creationId xmlns:a16="http://schemas.microsoft.com/office/drawing/2014/main" id="{5F797A5C-68CF-4997-9D0F-CD1D75B1E7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062" y="5930282"/>
            <a:ext cx="1161186" cy="739773"/>
          </a:xfrm>
          <a:prstGeom prst="rect">
            <a:avLst/>
          </a:prstGeom>
        </p:spPr>
      </p:pic>
      <p:pic>
        <p:nvPicPr>
          <p:cNvPr id="8" name="Imagem 7">
            <a:extLst>
              <a:ext uri="{FF2B5EF4-FFF2-40B4-BE49-F238E27FC236}">
                <a16:creationId xmlns:a16="http://schemas.microsoft.com/office/drawing/2014/main" id="{89959603-C3C0-438F-8344-47A96D2E8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9288"/>
            <a:ext cx="1970843" cy="790000"/>
          </a:xfrm>
          <a:prstGeom prst="rect">
            <a:avLst/>
          </a:prstGeom>
        </p:spPr>
      </p:pic>
      <p:sp>
        <p:nvSpPr>
          <p:cNvPr id="9" name="Title 2">
            <a:extLst>
              <a:ext uri="{FF2B5EF4-FFF2-40B4-BE49-F238E27FC236}">
                <a16:creationId xmlns:a16="http://schemas.microsoft.com/office/drawing/2014/main" id="{15BF8F0C-D9B6-42DF-AE6B-C7739C33937A}"/>
              </a:ext>
            </a:extLst>
          </p:cNvPr>
          <p:cNvSpPr txBox="1">
            <a:spLocks/>
          </p:cNvSpPr>
          <p:nvPr/>
        </p:nvSpPr>
        <p:spPr>
          <a:xfrm>
            <a:off x="2161446" y="328472"/>
            <a:ext cx="6955921" cy="5504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b="1" dirty="0">
                <a:solidFill>
                  <a:srgbClr val="FF4712"/>
                </a:solidFill>
                <a:latin typeface="Gentona Book" panose="00000500000000000000" pitchFamily="50" charset="0"/>
              </a:rPr>
              <a:t>NOSSA HISTÓRIA</a:t>
            </a:r>
          </a:p>
        </p:txBody>
      </p:sp>
    </p:spTree>
    <p:extLst>
      <p:ext uri="{BB962C8B-B14F-4D97-AF65-F5344CB8AC3E}">
        <p14:creationId xmlns:p14="http://schemas.microsoft.com/office/powerpoint/2010/main" val="350060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EA97CC65-5939-44A2-A05B-D686FF1FD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Imagem 12">
            <a:extLst>
              <a:ext uri="{FF2B5EF4-FFF2-40B4-BE49-F238E27FC236}">
                <a16:creationId xmlns:a16="http://schemas.microsoft.com/office/drawing/2014/main" id="{8BBF6DB4-C9B9-43B2-8491-67325593A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062" y="5930282"/>
            <a:ext cx="1161186" cy="739773"/>
          </a:xfrm>
          <a:prstGeom prst="rect">
            <a:avLst/>
          </a:prstGeom>
        </p:spPr>
      </p:pic>
      <p:sp>
        <p:nvSpPr>
          <p:cNvPr id="120" name="Google Shape;195;p6">
            <a:extLst>
              <a:ext uri="{FF2B5EF4-FFF2-40B4-BE49-F238E27FC236}">
                <a16:creationId xmlns:a16="http://schemas.microsoft.com/office/drawing/2014/main" id="{3F0FCFA5-0329-4FCC-B9F3-66CDE78F168B}"/>
              </a:ext>
            </a:extLst>
          </p:cNvPr>
          <p:cNvSpPr txBox="1"/>
          <p:nvPr/>
        </p:nvSpPr>
        <p:spPr>
          <a:xfrm>
            <a:off x="1970843" y="1030892"/>
            <a:ext cx="5050616" cy="11012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BR" sz="1400" dirty="0">
                <a:solidFill>
                  <a:srgbClr val="E6E6E6"/>
                </a:solidFill>
                <a:latin typeface="Gentona"/>
                <a:ea typeface="Arial"/>
                <a:cs typeface="Arial"/>
                <a:sym typeface="Arial"/>
              </a:rPr>
              <a:t>Atendimento (Consultoria, Pró-Gestão e ALM), </a:t>
            </a:r>
            <a:r>
              <a:rPr lang="pt-BR" sz="1400" b="0" i="0" u="none" strike="noStrike" cap="none" dirty="0">
                <a:solidFill>
                  <a:srgbClr val="E6E6E6"/>
                </a:solidFill>
                <a:latin typeface="Gentona"/>
                <a:ea typeface="Arial"/>
                <a:cs typeface="Arial"/>
                <a:sym typeface="Arial"/>
              </a:rPr>
              <a:t>mais de</a:t>
            </a:r>
            <a:endParaRPr sz="1400" b="0" i="0" u="none" strike="noStrike" cap="none" dirty="0">
              <a:solidFill>
                <a:srgbClr val="E6E6E6"/>
              </a:solidFill>
              <a:latin typeface="Gentona"/>
              <a:ea typeface="Arial"/>
              <a:cs typeface="Arial"/>
              <a:sym typeface="Arial"/>
            </a:endParaRPr>
          </a:p>
          <a:p>
            <a:pPr marL="0" marR="0" lvl="0" indent="0" algn="l" rtl="0">
              <a:lnSpc>
                <a:spcPct val="109090"/>
              </a:lnSpc>
              <a:spcBef>
                <a:spcPts val="0"/>
              </a:spcBef>
              <a:spcAft>
                <a:spcPts val="0"/>
              </a:spcAft>
              <a:buClr>
                <a:srgbClr val="000000"/>
              </a:buClr>
              <a:buSzPts val="4400"/>
              <a:buFont typeface="Arial"/>
              <a:buNone/>
            </a:pPr>
            <a:r>
              <a:rPr lang="pt-BR" sz="3600" b="1" dirty="0">
                <a:solidFill>
                  <a:srgbClr val="E6E6E6"/>
                </a:solidFill>
                <a:latin typeface="Gentona"/>
                <a:ea typeface="Arial Black"/>
                <a:cs typeface="Arial Black"/>
                <a:sym typeface="Arial Black"/>
              </a:rPr>
              <a:t>450</a:t>
            </a:r>
            <a:r>
              <a:rPr lang="pt-BR" sz="3600" b="1" i="0" u="none" strike="noStrike" cap="none" dirty="0">
                <a:solidFill>
                  <a:srgbClr val="E6E6E6"/>
                </a:solidFill>
                <a:latin typeface="Gentona"/>
                <a:ea typeface="Arial Black"/>
                <a:cs typeface="Arial Black"/>
                <a:sym typeface="Arial Black"/>
              </a:rPr>
              <a:t> clientes</a:t>
            </a:r>
            <a:endParaRPr sz="1100" b="1" i="0" u="none" strike="noStrike" cap="none" dirty="0">
              <a:solidFill>
                <a:srgbClr val="E6E6E6"/>
              </a:solidFill>
              <a:latin typeface="Gentona"/>
              <a:ea typeface="Arial Black"/>
              <a:cs typeface="Arial Black"/>
              <a:sym typeface="Arial Black"/>
            </a:endParaRPr>
          </a:p>
          <a:p>
            <a:pPr marL="0" marR="0" lvl="0" indent="0" algn="l" rtl="0">
              <a:lnSpc>
                <a:spcPct val="87500"/>
              </a:lnSpc>
              <a:spcBef>
                <a:spcPts val="0"/>
              </a:spcBef>
              <a:spcAft>
                <a:spcPts val="0"/>
              </a:spcAft>
              <a:buClr>
                <a:srgbClr val="000000"/>
              </a:buClr>
              <a:buSzPts val="1600"/>
              <a:buFont typeface="Arial"/>
              <a:buNone/>
            </a:pPr>
            <a:r>
              <a:rPr lang="pt-BR" sz="1400" dirty="0">
                <a:solidFill>
                  <a:srgbClr val="E6E6E6"/>
                </a:solidFill>
                <a:latin typeface="Gentona"/>
                <a:ea typeface="Arial"/>
                <a:cs typeface="Arial"/>
                <a:sym typeface="Arial"/>
              </a:rPr>
              <a:t>com contratos vigentes e</a:t>
            </a:r>
            <a:r>
              <a:rPr lang="pt-BR" sz="1400" b="0" i="0" u="none" strike="noStrike" cap="none" dirty="0">
                <a:solidFill>
                  <a:srgbClr val="E6E6E6"/>
                </a:solidFill>
                <a:latin typeface="Gentona"/>
                <a:ea typeface="Arial"/>
                <a:cs typeface="Arial"/>
                <a:sym typeface="Arial"/>
              </a:rPr>
              <a:t>m todo o </a:t>
            </a:r>
            <a:r>
              <a:rPr lang="pt-BR" sz="1400" dirty="0">
                <a:solidFill>
                  <a:srgbClr val="E6E6E6"/>
                </a:solidFill>
                <a:latin typeface="Gentona"/>
                <a:ea typeface="Arial"/>
                <a:cs typeface="Arial"/>
                <a:sym typeface="Arial"/>
              </a:rPr>
              <a:t>Brasil</a:t>
            </a:r>
            <a:r>
              <a:rPr lang="pt-BR" sz="1400" b="0" i="0" u="none" strike="noStrike" cap="none" dirty="0">
                <a:solidFill>
                  <a:srgbClr val="E6E6E6"/>
                </a:solidFill>
                <a:latin typeface="Gentona"/>
                <a:ea typeface="Arial"/>
                <a:cs typeface="Arial"/>
                <a:sym typeface="Arial"/>
              </a:rPr>
              <a:t>.</a:t>
            </a:r>
            <a:endParaRPr sz="1400" b="0" i="0" u="none" strike="noStrike" cap="none" dirty="0">
              <a:solidFill>
                <a:srgbClr val="E6E6E6"/>
              </a:solidFill>
              <a:latin typeface="Gentona"/>
              <a:ea typeface="Arial"/>
              <a:cs typeface="Arial"/>
              <a:sym typeface="Arial"/>
            </a:endParaRPr>
          </a:p>
        </p:txBody>
      </p:sp>
      <p:sp>
        <p:nvSpPr>
          <p:cNvPr id="123" name="Google Shape;195;p6">
            <a:extLst>
              <a:ext uri="{FF2B5EF4-FFF2-40B4-BE49-F238E27FC236}">
                <a16:creationId xmlns:a16="http://schemas.microsoft.com/office/drawing/2014/main" id="{6C2AAF77-6C0E-4EE5-AFB9-A87B81357686}"/>
              </a:ext>
            </a:extLst>
          </p:cNvPr>
          <p:cNvSpPr txBox="1"/>
          <p:nvPr/>
        </p:nvSpPr>
        <p:spPr>
          <a:xfrm>
            <a:off x="3213494" y="2379027"/>
            <a:ext cx="5494990" cy="11012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BR" sz="1400" dirty="0">
                <a:solidFill>
                  <a:srgbClr val="E6E6E6"/>
                </a:solidFill>
                <a:latin typeface="Gentona"/>
                <a:ea typeface="Arial"/>
                <a:cs typeface="Arial"/>
                <a:sym typeface="Arial"/>
              </a:rPr>
              <a:t>Em Cursos de Capacitação das Certificações RPPS </a:t>
            </a:r>
            <a:r>
              <a:rPr lang="pt-BR" sz="1400" b="0" i="0" u="none" strike="noStrike" cap="none" dirty="0">
                <a:solidFill>
                  <a:srgbClr val="E6E6E6"/>
                </a:solidFill>
                <a:latin typeface="Gentona"/>
                <a:ea typeface="Arial"/>
                <a:cs typeface="Arial"/>
                <a:sym typeface="Arial"/>
              </a:rPr>
              <a:t>mais de</a:t>
            </a:r>
            <a:endParaRPr sz="1400" b="0" i="0" u="none" strike="noStrike" cap="none" dirty="0">
              <a:solidFill>
                <a:srgbClr val="E6E6E6"/>
              </a:solidFill>
              <a:latin typeface="Gentona"/>
              <a:ea typeface="Arial"/>
              <a:cs typeface="Arial"/>
              <a:sym typeface="Arial"/>
            </a:endParaRPr>
          </a:p>
          <a:p>
            <a:pPr marL="0" marR="0" lvl="0" indent="0" algn="l" rtl="0">
              <a:lnSpc>
                <a:spcPct val="109090"/>
              </a:lnSpc>
              <a:spcBef>
                <a:spcPts val="0"/>
              </a:spcBef>
              <a:spcAft>
                <a:spcPts val="0"/>
              </a:spcAft>
              <a:buClr>
                <a:srgbClr val="000000"/>
              </a:buClr>
              <a:buSzPts val="4400"/>
              <a:buFont typeface="Arial"/>
              <a:buNone/>
            </a:pPr>
            <a:r>
              <a:rPr lang="pt-BR" sz="3600" b="1" dirty="0">
                <a:solidFill>
                  <a:srgbClr val="E6E6E6"/>
                </a:solidFill>
                <a:latin typeface="Gentona"/>
                <a:ea typeface="Arial Black"/>
                <a:cs typeface="Arial Black"/>
                <a:sym typeface="Arial Black"/>
              </a:rPr>
              <a:t>1.100</a:t>
            </a:r>
            <a:r>
              <a:rPr lang="pt-BR" sz="3600" b="1" i="0" u="none" strike="noStrike" cap="none" dirty="0">
                <a:solidFill>
                  <a:srgbClr val="E6E6E6"/>
                </a:solidFill>
                <a:latin typeface="Gentona"/>
                <a:ea typeface="Arial Black"/>
                <a:cs typeface="Arial Black"/>
                <a:sym typeface="Arial Black"/>
              </a:rPr>
              <a:t> cursos</a:t>
            </a:r>
            <a:endParaRPr sz="1100" b="1" i="0" u="none" strike="noStrike" cap="none" dirty="0">
              <a:solidFill>
                <a:srgbClr val="E6E6E6"/>
              </a:solidFill>
              <a:latin typeface="Gentona"/>
              <a:ea typeface="Arial Black"/>
              <a:cs typeface="Arial Black"/>
              <a:sym typeface="Arial Black"/>
            </a:endParaRPr>
          </a:p>
          <a:p>
            <a:pPr marL="0" marR="0" lvl="0" indent="0" algn="l" rtl="0">
              <a:lnSpc>
                <a:spcPct val="87500"/>
              </a:lnSpc>
              <a:spcBef>
                <a:spcPts val="0"/>
              </a:spcBef>
              <a:spcAft>
                <a:spcPts val="0"/>
              </a:spcAft>
              <a:buClr>
                <a:srgbClr val="000000"/>
              </a:buClr>
              <a:buSzPts val="1600"/>
              <a:buFont typeface="Arial"/>
              <a:buNone/>
            </a:pPr>
            <a:r>
              <a:rPr lang="pt-BR" sz="1400" b="0" i="0" u="none" strike="noStrike" cap="none" dirty="0">
                <a:solidFill>
                  <a:srgbClr val="E6E6E6"/>
                </a:solidFill>
                <a:latin typeface="Gentona"/>
                <a:ea typeface="Arial"/>
                <a:cs typeface="Arial"/>
                <a:sym typeface="Arial"/>
              </a:rPr>
              <a:t>aplicados na forma</a:t>
            </a:r>
            <a:r>
              <a:rPr lang="pt-BR" sz="1400" dirty="0">
                <a:solidFill>
                  <a:srgbClr val="E6E6E6"/>
                </a:solidFill>
                <a:latin typeface="Gentona"/>
                <a:ea typeface="Arial"/>
                <a:cs typeface="Arial"/>
                <a:sym typeface="Arial"/>
              </a:rPr>
              <a:t> </a:t>
            </a:r>
            <a:r>
              <a:rPr lang="pt-BR" sz="1400" b="0" i="0" u="none" strike="noStrike" cap="none" dirty="0">
                <a:solidFill>
                  <a:srgbClr val="E6E6E6"/>
                </a:solidFill>
                <a:latin typeface="Gentona"/>
                <a:ea typeface="Arial"/>
                <a:cs typeface="Arial"/>
                <a:sym typeface="Arial"/>
              </a:rPr>
              <a:t>presencial e online.</a:t>
            </a:r>
            <a:endParaRPr sz="1400" b="0" i="0" u="none" strike="noStrike" cap="none" dirty="0">
              <a:solidFill>
                <a:srgbClr val="E6E6E6"/>
              </a:solidFill>
              <a:latin typeface="Gentona"/>
              <a:ea typeface="Arial"/>
              <a:cs typeface="Arial"/>
              <a:sym typeface="Arial"/>
            </a:endParaRPr>
          </a:p>
        </p:txBody>
      </p:sp>
      <p:sp>
        <p:nvSpPr>
          <p:cNvPr id="124" name="Google Shape;195;p6">
            <a:extLst>
              <a:ext uri="{FF2B5EF4-FFF2-40B4-BE49-F238E27FC236}">
                <a16:creationId xmlns:a16="http://schemas.microsoft.com/office/drawing/2014/main" id="{781A7DD3-B505-49A0-B212-6CA52AE84433}"/>
              </a:ext>
            </a:extLst>
          </p:cNvPr>
          <p:cNvSpPr txBox="1"/>
          <p:nvPr/>
        </p:nvSpPr>
        <p:spPr>
          <a:xfrm>
            <a:off x="5759778" y="4955720"/>
            <a:ext cx="5218323" cy="12908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BR" sz="1400" b="0" i="0" u="none" strike="noStrike" cap="none" dirty="0">
                <a:solidFill>
                  <a:srgbClr val="E6E6E6"/>
                </a:solidFill>
                <a:latin typeface="Gentona"/>
                <a:ea typeface="Arial"/>
                <a:cs typeface="Arial"/>
                <a:sym typeface="Arial"/>
              </a:rPr>
              <a:t>Com</a:t>
            </a:r>
            <a:endParaRPr sz="1400" b="0" i="0" u="none" strike="noStrike" cap="none" dirty="0">
              <a:solidFill>
                <a:srgbClr val="E6E6E6"/>
              </a:solidFill>
              <a:latin typeface="Gentona"/>
              <a:ea typeface="Arial"/>
              <a:cs typeface="Arial"/>
              <a:sym typeface="Arial"/>
            </a:endParaRPr>
          </a:p>
          <a:p>
            <a:pPr marL="0" marR="0" lvl="0" indent="0" algn="l" rtl="0">
              <a:lnSpc>
                <a:spcPct val="109090"/>
              </a:lnSpc>
              <a:spcBef>
                <a:spcPts val="0"/>
              </a:spcBef>
              <a:spcAft>
                <a:spcPts val="0"/>
              </a:spcAft>
              <a:buClr>
                <a:srgbClr val="000000"/>
              </a:buClr>
              <a:buSzPts val="4400"/>
              <a:buFont typeface="Arial"/>
              <a:buNone/>
            </a:pPr>
            <a:r>
              <a:rPr lang="pt-BR" sz="3600" b="1" dirty="0">
                <a:solidFill>
                  <a:srgbClr val="E6E6E6"/>
                </a:solidFill>
                <a:latin typeface="Gentona"/>
                <a:ea typeface="Arial Black"/>
                <a:cs typeface="Arial Black"/>
                <a:sym typeface="Arial Black"/>
              </a:rPr>
              <a:t>20 anos</a:t>
            </a:r>
            <a:endParaRPr sz="1100" b="1" i="0" u="none" strike="noStrike" cap="none" dirty="0">
              <a:solidFill>
                <a:srgbClr val="E6E6E6"/>
              </a:solidFill>
              <a:latin typeface="Gentona"/>
              <a:ea typeface="Arial Black"/>
              <a:cs typeface="Arial Black"/>
              <a:sym typeface="Arial Black"/>
            </a:endParaRPr>
          </a:p>
          <a:p>
            <a:pPr marL="0" marR="0" lvl="0" indent="0" algn="l" rtl="0">
              <a:lnSpc>
                <a:spcPct val="87500"/>
              </a:lnSpc>
              <a:spcBef>
                <a:spcPts val="0"/>
              </a:spcBef>
              <a:spcAft>
                <a:spcPts val="0"/>
              </a:spcAft>
              <a:buClr>
                <a:srgbClr val="000000"/>
              </a:buClr>
              <a:buSzPts val="1600"/>
              <a:buFont typeface="Arial"/>
              <a:buNone/>
            </a:pPr>
            <a:r>
              <a:rPr lang="pt-BR" sz="1400" dirty="0">
                <a:solidFill>
                  <a:srgbClr val="E6E6E6"/>
                </a:solidFill>
                <a:latin typeface="Gentona"/>
                <a:ea typeface="Arial"/>
                <a:cs typeface="Arial"/>
                <a:sym typeface="Arial"/>
              </a:rPr>
              <a:t>De atuação e experiência n</a:t>
            </a:r>
            <a:r>
              <a:rPr lang="pt-BR" sz="1400" b="0" i="0" u="none" strike="noStrike" cap="none" dirty="0">
                <a:solidFill>
                  <a:srgbClr val="E6E6E6"/>
                </a:solidFill>
                <a:latin typeface="Gentona"/>
                <a:ea typeface="Arial"/>
                <a:cs typeface="Arial"/>
                <a:sym typeface="Arial"/>
              </a:rPr>
              <a:t>o segmento de</a:t>
            </a:r>
            <a:r>
              <a:rPr lang="pt-BR" sz="1400" dirty="0">
                <a:solidFill>
                  <a:srgbClr val="E6E6E6"/>
                </a:solidFill>
                <a:latin typeface="Gentona"/>
                <a:ea typeface="Arial"/>
                <a:cs typeface="Arial"/>
                <a:sym typeface="Arial"/>
              </a:rPr>
              <a:t> </a:t>
            </a:r>
            <a:r>
              <a:rPr lang="pt-BR" sz="1400" b="0" i="0" u="none" strike="noStrike" cap="none" dirty="0">
                <a:solidFill>
                  <a:srgbClr val="E6E6E6"/>
                </a:solidFill>
                <a:latin typeface="Gentona"/>
                <a:ea typeface="Arial"/>
                <a:cs typeface="Arial"/>
                <a:sym typeface="Arial"/>
              </a:rPr>
              <a:t>Regimes Próprio</a:t>
            </a:r>
            <a:r>
              <a:rPr lang="pt-BR" sz="1400" dirty="0">
                <a:solidFill>
                  <a:srgbClr val="E6E6E6"/>
                </a:solidFill>
                <a:latin typeface="Gentona"/>
                <a:ea typeface="Arial"/>
                <a:cs typeface="Arial"/>
                <a:sym typeface="Arial"/>
              </a:rPr>
              <a:t>s</a:t>
            </a:r>
          </a:p>
          <a:p>
            <a:pPr marL="0" marR="0" lvl="0" indent="0" algn="l" rtl="0">
              <a:lnSpc>
                <a:spcPct val="87500"/>
              </a:lnSpc>
              <a:spcBef>
                <a:spcPts val="0"/>
              </a:spcBef>
              <a:spcAft>
                <a:spcPts val="0"/>
              </a:spcAft>
              <a:buClr>
                <a:srgbClr val="000000"/>
              </a:buClr>
              <a:buSzPts val="1600"/>
              <a:buFont typeface="Arial"/>
              <a:buNone/>
            </a:pPr>
            <a:r>
              <a:rPr lang="pt-BR" sz="1400" dirty="0">
                <a:solidFill>
                  <a:srgbClr val="E6E6E6"/>
                </a:solidFill>
                <a:latin typeface="Gentona"/>
                <a:ea typeface="Arial"/>
                <a:cs typeface="Arial"/>
                <a:sym typeface="Arial"/>
              </a:rPr>
              <a:t>de Previdência Social</a:t>
            </a:r>
            <a:r>
              <a:rPr lang="pt-BR" sz="1400" b="0" i="0" u="none" strike="noStrike" cap="none" dirty="0">
                <a:solidFill>
                  <a:srgbClr val="E6E6E6"/>
                </a:solidFill>
                <a:latin typeface="Gentona"/>
                <a:ea typeface="Arial"/>
                <a:cs typeface="Arial"/>
                <a:sym typeface="Arial"/>
              </a:rPr>
              <a:t>.</a:t>
            </a:r>
            <a:endParaRPr sz="1400" b="0" i="0" u="none" strike="noStrike" cap="none" dirty="0">
              <a:solidFill>
                <a:srgbClr val="E6E6E6"/>
              </a:solidFill>
              <a:latin typeface="Gentona"/>
              <a:ea typeface="Arial"/>
              <a:cs typeface="Arial"/>
              <a:sym typeface="Arial"/>
            </a:endParaRPr>
          </a:p>
        </p:txBody>
      </p:sp>
      <p:sp>
        <p:nvSpPr>
          <p:cNvPr id="126" name="Google Shape;195;p6">
            <a:extLst>
              <a:ext uri="{FF2B5EF4-FFF2-40B4-BE49-F238E27FC236}">
                <a16:creationId xmlns:a16="http://schemas.microsoft.com/office/drawing/2014/main" id="{8AE71C94-47EF-4A5B-9478-8B58D9ADE3D2}"/>
              </a:ext>
            </a:extLst>
          </p:cNvPr>
          <p:cNvSpPr txBox="1"/>
          <p:nvPr/>
        </p:nvSpPr>
        <p:spPr>
          <a:xfrm>
            <a:off x="4527477" y="3708428"/>
            <a:ext cx="5494990" cy="11012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BR" sz="1400" dirty="0">
                <a:solidFill>
                  <a:srgbClr val="E6E6E6"/>
                </a:solidFill>
                <a:latin typeface="Gentona"/>
                <a:ea typeface="Arial"/>
                <a:cs typeface="Arial"/>
                <a:sym typeface="Arial"/>
              </a:rPr>
              <a:t>Em Consultoria de Valores Mobiliários m</a:t>
            </a:r>
            <a:r>
              <a:rPr lang="pt-BR" sz="1400" b="0" i="0" u="none" strike="noStrike" cap="none" dirty="0">
                <a:solidFill>
                  <a:srgbClr val="E6E6E6"/>
                </a:solidFill>
                <a:latin typeface="Gentona"/>
                <a:ea typeface="Arial"/>
                <a:cs typeface="Arial"/>
                <a:sym typeface="Arial"/>
              </a:rPr>
              <a:t>ais de</a:t>
            </a:r>
            <a:endParaRPr sz="1400" b="0" i="0" u="none" strike="noStrike" cap="none" dirty="0">
              <a:solidFill>
                <a:srgbClr val="E6E6E6"/>
              </a:solidFill>
              <a:latin typeface="Gentona"/>
              <a:ea typeface="Arial"/>
              <a:cs typeface="Arial"/>
              <a:sym typeface="Arial"/>
            </a:endParaRPr>
          </a:p>
          <a:p>
            <a:pPr marL="0" marR="0" lvl="0" indent="0" algn="l" rtl="0">
              <a:lnSpc>
                <a:spcPct val="109090"/>
              </a:lnSpc>
              <a:spcBef>
                <a:spcPts val="0"/>
              </a:spcBef>
              <a:spcAft>
                <a:spcPts val="0"/>
              </a:spcAft>
              <a:buClr>
                <a:srgbClr val="000000"/>
              </a:buClr>
              <a:buSzPts val="4400"/>
              <a:buFont typeface="Arial"/>
              <a:buNone/>
            </a:pPr>
            <a:r>
              <a:rPr lang="pt-BR" sz="3600" b="1" i="0" u="none" strike="noStrike" cap="none" dirty="0">
                <a:solidFill>
                  <a:srgbClr val="E6E6E6"/>
                </a:solidFill>
                <a:latin typeface="Gentona"/>
                <a:ea typeface="Arial Black"/>
                <a:cs typeface="Arial Black"/>
                <a:sym typeface="Arial Black"/>
              </a:rPr>
              <a:t>R$ </a:t>
            </a:r>
            <a:r>
              <a:rPr lang="pt-BR" sz="3600" b="1" dirty="0">
                <a:solidFill>
                  <a:srgbClr val="E6E6E6"/>
                </a:solidFill>
                <a:latin typeface="Gentona"/>
                <a:ea typeface="Arial Black"/>
                <a:cs typeface="Arial Black"/>
                <a:sym typeface="Arial Black"/>
              </a:rPr>
              <a:t>6</a:t>
            </a:r>
            <a:r>
              <a:rPr lang="pt-BR" sz="3600" b="1" i="0" u="none" strike="noStrike" cap="none" dirty="0">
                <a:solidFill>
                  <a:srgbClr val="E6E6E6"/>
                </a:solidFill>
                <a:latin typeface="Gentona"/>
                <a:ea typeface="Arial Black"/>
                <a:cs typeface="Arial Black"/>
                <a:sym typeface="Arial Black"/>
              </a:rPr>
              <a:t>0 bilhões</a:t>
            </a:r>
            <a:endParaRPr sz="1100" b="1" i="0" u="none" strike="noStrike" cap="none" dirty="0">
              <a:solidFill>
                <a:srgbClr val="E6E6E6"/>
              </a:solidFill>
              <a:latin typeface="Gentona"/>
              <a:ea typeface="Arial Black"/>
              <a:cs typeface="Arial Black"/>
              <a:sym typeface="Arial Black"/>
            </a:endParaRPr>
          </a:p>
          <a:p>
            <a:pPr marL="0" marR="0" lvl="0" indent="0" algn="l" rtl="0">
              <a:lnSpc>
                <a:spcPct val="87500"/>
              </a:lnSpc>
              <a:spcBef>
                <a:spcPts val="0"/>
              </a:spcBef>
              <a:spcAft>
                <a:spcPts val="0"/>
              </a:spcAft>
              <a:buClr>
                <a:srgbClr val="000000"/>
              </a:buClr>
              <a:buSzPts val="1600"/>
              <a:buFont typeface="Arial"/>
              <a:buNone/>
            </a:pPr>
            <a:r>
              <a:rPr lang="pt-BR" sz="1400" dirty="0">
                <a:solidFill>
                  <a:srgbClr val="E6E6E6"/>
                </a:solidFill>
                <a:latin typeface="Gentona"/>
                <a:ea typeface="Arial"/>
                <a:cs typeface="Arial"/>
                <a:sym typeface="Arial"/>
              </a:rPr>
              <a:t>s</a:t>
            </a:r>
            <a:r>
              <a:rPr lang="pt-BR" sz="1400" b="0" i="0" u="none" strike="noStrike" cap="none" dirty="0">
                <a:solidFill>
                  <a:srgbClr val="E6E6E6"/>
                </a:solidFill>
                <a:latin typeface="Gentona"/>
                <a:ea typeface="Arial"/>
                <a:cs typeface="Arial"/>
                <a:sym typeface="Arial"/>
              </a:rPr>
              <a:t>ob assessoria e consultoria.</a:t>
            </a:r>
            <a:endParaRPr sz="1400" b="0" i="0" u="none" strike="noStrike" cap="none" dirty="0">
              <a:solidFill>
                <a:srgbClr val="E6E6E6"/>
              </a:solidFill>
              <a:latin typeface="Gentona"/>
              <a:ea typeface="Arial"/>
              <a:cs typeface="Arial"/>
              <a:sym typeface="Arial"/>
            </a:endParaRPr>
          </a:p>
        </p:txBody>
      </p:sp>
      <p:pic>
        <p:nvPicPr>
          <p:cNvPr id="3" name="Imagem 2">
            <a:extLst>
              <a:ext uri="{FF2B5EF4-FFF2-40B4-BE49-F238E27FC236}">
                <a16:creationId xmlns:a16="http://schemas.microsoft.com/office/drawing/2014/main" id="{D3D2D29C-C42C-47EF-8E75-4BD7AD644C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095" y="1196557"/>
            <a:ext cx="885748" cy="844551"/>
          </a:xfrm>
          <a:prstGeom prst="rect">
            <a:avLst/>
          </a:prstGeom>
        </p:spPr>
      </p:pic>
      <p:pic>
        <p:nvPicPr>
          <p:cNvPr id="15" name="Imagem 14">
            <a:extLst>
              <a:ext uri="{FF2B5EF4-FFF2-40B4-BE49-F238E27FC236}">
                <a16:creationId xmlns:a16="http://schemas.microsoft.com/office/drawing/2014/main" id="{6DBE3007-8A1B-4A6D-8ED7-01BF45A1DC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7746" y="2518701"/>
            <a:ext cx="885748" cy="844551"/>
          </a:xfrm>
          <a:prstGeom prst="rect">
            <a:avLst/>
          </a:prstGeom>
        </p:spPr>
      </p:pic>
      <p:pic>
        <p:nvPicPr>
          <p:cNvPr id="16" name="Imagem 15">
            <a:extLst>
              <a:ext uri="{FF2B5EF4-FFF2-40B4-BE49-F238E27FC236}">
                <a16:creationId xmlns:a16="http://schemas.microsoft.com/office/drawing/2014/main" id="{09C84E48-E4AF-4EE3-85E3-0F0AF80867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9879" y="3882943"/>
            <a:ext cx="885748" cy="844551"/>
          </a:xfrm>
          <a:prstGeom prst="rect">
            <a:avLst/>
          </a:prstGeom>
        </p:spPr>
      </p:pic>
      <p:pic>
        <p:nvPicPr>
          <p:cNvPr id="17" name="Imagem 16">
            <a:extLst>
              <a:ext uri="{FF2B5EF4-FFF2-40B4-BE49-F238E27FC236}">
                <a16:creationId xmlns:a16="http://schemas.microsoft.com/office/drawing/2014/main" id="{F4EEDE40-C047-4708-B964-EFB7FAA049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4702" y="5173817"/>
            <a:ext cx="885748" cy="844551"/>
          </a:xfrm>
          <a:prstGeom prst="rect">
            <a:avLst/>
          </a:prstGeom>
        </p:spPr>
      </p:pic>
      <p:pic>
        <p:nvPicPr>
          <p:cNvPr id="19" name="Imagem 18">
            <a:extLst>
              <a:ext uri="{FF2B5EF4-FFF2-40B4-BE49-F238E27FC236}">
                <a16:creationId xmlns:a16="http://schemas.microsoft.com/office/drawing/2014/main" id="{F7C1FAC7-511A-4DCF-9B52-694C85D02A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9288"/>
            <a:ext cx="1970843" cy="790000"/>
          </a:xfrm>
          <a:prstGeom prst="rect">
            <a:avLst/>
          </a:prstGeom>
        </p:spPr>
      </p:pic>
    </p:spTree>
    <p:extLst>
      <p:ext uri="{BB962C8B-B14F-4D97-AF65-F5344CB8AC3E}">
        <p14:creationId xmlns:p14="http://schemas.microsoft.com/office/powerpoint/2010/main" val="203578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a:extLst>
              <a:ext uri="{FF2B5EF4-FFF2-40B4-BE49-F238E27FC236}">
                <a16:creationId xmlns:a16="http://schemas.microsoft.com/office/drawing/2014/main" id="{7C917148-9ECB-4647-9F9B-6D1BD319D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6" name="Google Shape;216;p8">
            <a:extLst>
              <a:ext uri="{FF2B5EF4-FFF2-40B4-BE49-F238E27FC236}">
                <a16:creationId xmlns:a16="http://schemas.microsoft.com/office/drawing/2014/main" id="{51BEEB95-A8EA-414A-B5C6-DB5086558E7B}"/>
              </a:ext>
            </a:extLst>
          </p:cNvPr>
          <p:cNvPicPr preferRelativeResize="0"/>
          <p:nvPr/>
        </p:nvPicPr>
        <p:blipFill rotWithShape="1">
          <a:blip r:embed="rId3">
            <a:lum bright="70000" contrast="-70000"/>
            <a:alphaModFix amt="50000"/>
          </a:blip>
          <a:srcRect/>
          <a:stretch/>
        </p:blipFill>
        <p:spPr>
          <a:xfrm>
            <a:off x="4356338" y="0"/>
            <a:ext cx="7588250" cy="6858000"/>
          </a:xfrm>
          <a:prstGeom prst="rect">
            <a:avLst/>
          </a:prstGeom>
          <a:noFill/>
          <a:ln>
            <a:noFill/>
          </a:ln>
        </p:spPr>
      </p:pic>
      <p:sp>
        <p:nvSpPr>
          <p:cNvPr id="73" name="Lágrima 72">
            <a:extLst>
              <a:ext uri="{FF2B5EF4-FFF2-40B4-BE49-F238E27FC236}">
                <a16:creationId xmlns:a16="http://schemas.microsoft.com/office/drawing/2014/main" id="{0DA5A874-28AB-4E28-B5F9-0A697E782CC6}"/>
              </a:ext>
            </a:extLst>
          </p:cNvPr>
          <p:cNvSpPr/>
          <p:nvPr/>
        </p:nvSpPr>
        <p:spPr>
          <a:xfrm rot="8236313">
            <a:off x="8037356" y="4825566"/>
            <a:ext cx="540000" cy="540000"/>
          </a:xfrm>
          <a:prstGeom prst="teardrop">
            <a:avLst>
              <a:gd name="adj" fmla="val 160909"/>
            </a:avLst>
          </a:prstGeom>
          <a:solidFill>
            <a:srgbClr val="FF4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6" name="Lágrima 75">
            <a:extLst>
              <a:ext uri="{FF2B5EF4-FFF2-40B4-BE49-F238E27FC236}">
                <a16:creationId xmlns:a16="http://schemas.microsoft.com/office/drawing/2014/main" id="{FF1D4CAD-662C-4895-BEB8-F358325C2482}"/>
              </a:ext>
            </a:extLst>
          </p:cNvPr>
          <p:cNvSpPr/>
          <p:nvPr/>
        </p:nvSpPr>
        <p:spPr>
          <a:xfrm rot="8236313">
            <a:off x="10635939" y="3635322"/>
            <a:ext cx="540000" cy="540000"/>
          </a:xfrm>
          <a:prstGeom prst="teardrop">
            <a:avLst>
              <a:gd name="adj" fmla="val 160909"/>
            </a:avLst>
          </a:prstGeom>
          <a:solidFill>
            <a:srgbClr val="FF4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9" name="Lágrima 78">
            <a:extLst>
              <a:ext uri="{FF2B5EF4-FFF2-40B4-BE49-F238E27FC236}">
                <a16:creationId xmlns:a16="http://schemas.microsoft.com/office/drawing/2014/main" id="{8D13663C-4BD2-4D49-BD5B-2DA6D32A3F5B}"/>
              </a:ext>
            </a:extLst>
          </p:cNvPr>
          <p:cNvSpPr/>
          <p:nvPr/>
        </p:nvSpPr>
        <p:spPr>
          <a:xfrm rot="8236313">
            <a:off x="9658412" y="3198777"/>
            <a:ext cx="540000" cy="540000"/>
          </a:xfrm>
          <a:prstGeom prst="teardrop">
            <a:avLst>
              <a:gd name="adj" fmla="val 160909"/>
            </a:avLst>
          </a:prstGeom>
          <a:solidFill>
            <a:srgbClr val="FF4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2" name="Lágrima 81">
            <a:extLst>
              <a:ext uri="{FF2B5EF4-FFF2-40B4-BE49-F238E27FC236}">
                <a16:creationId xmlns:a16="http://schemas.microsoft.com/office/drawing/2014/main" id="{7FBE531F-8C47-4FCA-8A17-896BB67D1D0A}"/>
              </a:ext>
            </a:extLst>
          </p:cNvPr>
          <p:cNvSpPr/>
          <p:nvPr/>
        </p:nvSpPr>
        <p:spPr>
          <a:xfrm rot="8236313">
            <a:off x="7434191" y="3258185"/>
            <a:ext cx="540000" cy="540000"/>
          </a:xfrm>
          <a:prstGeom prst="teardrop">
            <a:avLst>
              <a:gd name="adj" fmla="val 160909"/>
            </a:avLst>
          </a:prstGeom>
          <a:solidFill>
            <a:srgbClr val="FF4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3" name="Google Shape;218;p8">
            <a:extLst>
              <a:ext uri="{FF2B5EF4-FFF2-40B4-BE49-F238E27FC236}">
                <a16:creationId xmlns:a16="http://schemas.microsoft.com/office/drawing/2014/main" id="{BB0F6BE0-B152-4A01-AFA5-DB0B4A6EC92C}"/>
              </a:ext>
            </a:extLst>
          </p:cNvPr>
          <p:cNvSpPr txBox="1"/>
          <p:nvPr/>
        </p:nvSpPr>
        <p:spPr>
          <a:xfrm>
            <a:off x="745142" y="3118188"/>
            <a:ext cx="6435534" cy="2042442"/>
          </a:xfrm>
          <a:prstGeom prst="rect">
            <a:avLst/>
          </a:prstGeom>
          <a:noFill/>
          <a:ln>
            <a:noFill/>
          </a:ln>
        </p:spPr>
        <p:txBody>
          <a:bodyPr spcFirstLastPara="1" wrap="square" lIns="91425" tIns="45700" rIns="91425" bIns="45700" anchor="t" anchorCtr="0">
            <a:spAutoFit/>
          </a:bodyPr>
          <a:lstStyle/>
          <a:p>
            <a:pPr marL="0" marR="0" lvl="0" indent="0" algn="l" rtl="0">
              <a:lnSpc>
                <a:spcPct val="88235"/>
              </a:lnSpc>
              <a:spcBef>
                <a:spcPts val="0"/>
              </a:spcBef>
              <a:spcAft>
                <a:spcPts val="0"/>
              </a:spcAft>
              <a:buClr>
                <a:srgbClr val="000000"/>
              </a:buClr>
              <a:buSzPts val="5100"/>
              <a:buFont typeface="Arial"/>
              <a:buNone/>
            </a:pPr>
            <a:r>
              <a:rPr lang="pt-BR" sz="4800" b="0" i="0" u="none" strike="noStrike" cap="none" dirty="0">
                <a:solidFill>
                  <a:srgbClr val="E6E6E6"/>
                </a:solidFill>
                <a:latin typeface="Gentona"/>
                <a:ea typeface="Arial Black"/>
                <a:cs typeface="Arial Black"/>
                <a:sym typeface="Arial Black"/>
              </a:rPr>
              <a:t>A credibilidade e excelência de um canto a outro</a:t>
            </a:r>
            <a:r>
              <a:rPr lang="pt-BR" sz="1200" dirty="0">
                <a:solidFill>
                  <a:srgbClr val="E6E6E6"/>
                </a:solidFill>
                <a:latin typeface="Gentona"/>
                <a:ea typeface="Arial Black"/>
                <a:cs typeface="Arial Black"/>
                <a:sym typeface="Arial Black"/>
              </a:rPr>
              <a:t> </a:t>
            </a:r>
            <a:r>
              <a:rPr lang="pt-BR" sz="4800" b="0" i="0" u="none" strike="noStrike" cap="none" dirty="0">
                <a:solidFill>
                  <a:srgbClr val="E6E6E6"/>
                </a:solidFill>
                <a:latin typeface="Gentona"/>
                <a:ea typeface="Arial Black"/>
                <a:cs typeface="Arial Black"/>
                <a:sym typeface="Arial Black"/>
              </a:rPr>
              <a:t>do Brasil.</a:t>
            </a:r>
            <a:endParaRPr sz="1200" b="0" i="0" u="none" strike="noStrike" cap="none" dirty="0">
              <a:solidFill>
                <a:srgbClr val="E6E6E6"/>
              </a:solidFill>
              <a:latin typeface="Gentona"/>
              <a:ea typeface="Arial Black"/>
              <a:cs typeface="Arial Black"/>
              <a:sym typeface="Arial Black"/>
            </a:endParaRPr>
          </a:p>
        </p:txBody>
      </p:sp>
      <p:sp>
        <p:nvSpPr>
          <p:cNvPr id="114" name="Google Shape;219;p8">
            <a:extLst>
              <a:ext uri="{FF2B5EF4-FFF2-40B4-BE49-F238E27FC236}">
                <a16:creationId xmlns:a16="http://schemas.microsoft.com/office/drawing/2014/main" id="{E21D591D-3762-4248-8969-17B6DB7F83D9}"/>
              </a:ext>
            </a:extLst>
          </p:cNvPr>
          <p:cNvSpPr txBox="1"/>
          <p:nvPr/>
        </p:nvSpPr>
        <p:spPr>
          <a:xfrm>
            <a:off x="776029" y="5684376"/>
            <a:ext cx="6435534" cy="523180"/>
          </a:xfrm>
          <a:prstGeom prst="rect">
            <a:avLst/>
          </a:prstGeom>
          <a:noFill/>
          <a:ln>
            <a:noFill/>
          </a:ln>
        </p:spPr>
        <p:txBody>
          <a:bodyPr spcFirstLastPara="1" wrap="square" lIns="91425" tIns="45700" rIns="91425" bIns="45700" anchor="t" anchorCtr="0">
            <a:spAutoFit/>
          </a:bodyPr>
          <a:lstStyle/>
          <a:p>
            <a:pPr lvl="0">
              <a:buClr>
                <a:srgbClr val="000000"/>
              </a:buClr>
              <a:buSzPts val="1400"/>
            </a:pPr>
            <a:r>
              <a:rPr lang="pt-BR" sz="1400" b="0" i="0" u="none" strike="noStrike" cap="none" dirty="0">
                <a:solidFill>
                  <a:srgbClr val="E6E6E6"/>
                </a:solidFill>
                <a:latin typeface="Gentona"/>
                <a:ea typeface="Arial"/>
                <a:cs typeface="Arial"/>
                <a:sym typeface="Arial"/>
              </a:rPr>
              <a:t>Alcance de milhões de beneficiários de todo o país, através da nossa </a:t>
            </a:r>
            <a:r>
              <a:rPr lang="pt-BR" sz="1400" dirty="0">
                <a:solidFill>
                  <a:srgbClr val="E6E6E6"/>
                </a:solidFill>
                <a:latin typeface="Gentona"/>
                <a:ea typeface="Arial"/>
                <a:cs typeface="Arial"/>
                <a:sym typeface="Arial"/>
              </a:rPr>
              <a:t>consultoria e assessoria </a:t>
            </a:r>
            <a:r>
              <a:rPr lang="pt-BR" sz="1400" b="0" i="0" u="none" strike="noStrike" cap="none" dirty="0">
                <a:solidFill>
                  <a:srgbClr val="E6E6E6"/>
                </a:solidFill>
                <a:latin typeface="Gentona"/>
                <a:ea typeface="Arial"/>
                <a:cs typeface="Arial"/>
                <a:sym typeface="Arial"/>
              </a:rPr>
              <a:t>em seus Regimes Próprios de </a:t>
            </a:r>
            <a:r>
              <a:rPr lang="pt-BR" sz="1400" dirty="0">
                <a:solidFill>
                  <a:srgbClr val="E6E6E6"/>
                </a:solidFill>
                <a:latin typeface="Gentona"/>
                <a:ea typeface="Arial"/>
                <a:cs typeface="Arial"/>
                <a:sym typeface="Arial"/>
              </a:rPr>
              <a:t>Previdência Social.</a:t>
            </a:r>
            <a:endParaRPr sz="1400" b="0" i="0" u="none" strike="noStrike" cap="none" dirty="0">
              <a:solidFill>
                <a:srgbClr val="E6E6E6"/>
              </a:solidFill>
              <a:latin typeface="Gentona"/>
              <a:ea typeface="Arial"/>
              <a:cs typeface="Arial"/>
              <a:sym typeface="Arial"/>
            </a:endParaRPr>
          </a:p>
        </p:txBody>
      </p:sp>
      <p:pic>
        <p:nvPicPr>
          <p:cNvPr id="27" name="Imagem 26">
            <a:extLst>
              <a:ext uri="{FF2B5EF4-FFF2-40B4-BE49-F238E27FC236}">
                <a16:creationId xmlns:a16="http://schemas.microsoft.com/office/drawing/2014/main" id="{B94B7072-CE2F-4197-B1C6-9F3D5B83E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798" y="3291548"/>
            <a:ext cx="519897" cy="477672"/>
          </a:xfrm>
          <a:prstGeom prst="rect">
            <a:avLst/>
          </a:prstGeom>
        </p:spPr>
      </p:pic>
      <p:pic>
        <p:nvPicPr>
          <p:cNvPr id="28" name="Imagem 27">
            <a:extLst>
              <a:ext uri="{FF2B5EF4-FFF2-40B4-BE49-F238E27FC236}">
                <a16:creationId xmlns:a16="http://schemas.microsoft.com/office/drawing/2014/main" id="{F0C5E687-3D93-41EB-9908-05B7B448D8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9059" y="3229180"/>
            <a:ext cx="519897" cy="477672"/>
          </a:xfrm>
          <a:prstGeom prst="rect">
            <a:avLst/>
          </a:prstGeom>
        </p:spPr>
      </p:pic>
      <p:pic>
        <p:nvPicPr>
          <p:cNvPr id="29" name="Imagem 28">
            <a:extLst>
              <a:ext uri="{FF2B5EF4-FFF2-40B4-BE49-F238E27FC236}">
                <a16:creationId xmlns:a16="http://schemas.microsoft.com/office/drawing/2014/main" id="{EE9CC941-9A4E-400E-ADD3-8264EA0B2F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6434" y="4863089"/>
            <a:ext cx="519897" cy="477672"/>
          </a:xfrm>
          <a:prstGeom prst="rect">
            <a:avLst/>
          </a:prstGeom>
        </p:spPr>
      </p:pic>
      <p:pic>
        <p:nvPicPr>
          <p:cNvPr id="30" name="Imagem 29">
            <a:extLst>
              <a:ext uri="{FF2B5EF4-FFF2-40B4-BE49-F238E27FC236}">
                <a16:creationId xmlns:a16="http://schemas.microsoft.com/office/drawing/2014/main" id="{1903526A-925E-44B0-BC1C-1E7114B5F9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7186" y="3670887"/>
            <a:ext cx="519897" cy="477672"/>
          </a:xfrm>
          <a:prstGeom prst="rect">
            <a:avLst/>
          </a:prstGeom>
        </p:spPr>
      </p:pic>
      <p:pic>
        <p:nvPicPr>
          <p:cNvPr id="21" name="Imagem 20">
            <a:extLst>
              <a:ext uri="{FF2B5EF4-FFF2-40B4-BE49-F238E27FC236}">
                <a16:creationId xmlns:a16="http://schemas.microsoft.com/office/drawing/2014/main" id="{63C91D31-336E-46EF-97AD-78CBF162D1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9288"/>
            <a:ext cx="1970843" cy="790000"/>
          </a:xfrm>
          <a:prstGeom prst="rect">
            <a:avLst/>
          </a:prstGeom>
        </p:spPr>
      </p:pic>
      <p:sp>
        <p:nvSpPr>
          <p:cNvPr id="34" name="Lágrima 33">
            <a:extLst>
              <a:ext uri="{FF2B5EF4-FFF2-40B4-BE49-F238E27FC236}">
                <a16:creationId xmlns:a16="http://schemas.microsoft.com/office/drawing/2014/main" id="{B9A1EE83-6876-4053-AD3D-18DFB018F8BF}"/>
              </a:ext>
            </a:extLst>
          </p:cNvPr>
          <p:cNvSpPr/>
          <p:nvPr/>
        </p:nvSpPr>
        <p:spPr>
          <a:xfrm rot="8236313">
            <a:off x="11373022" y="1782229"/>
            <a:ext cx="540000" cy="540000"/>
          </a:xfrm>
          <a:prstGeom prst="teardrop">
            <a:avLst>
              <a:gd name="adj" fmla="val 160909"/>
            </a:avLst>
          </a:prstGeom>
          <a:solidFill>
            <a:srgbClr val="FF4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5" name="Imagem 34">
            <a:extLst>
              <a:ext uri="{FF2B5EF4-FFF2-40B4-BE49-F238E27FC236}">
                <a16:creationId xmlns:a16="http://schemas.microsoft.com/office/drawing/2014/main" id="{54ABBCFB-089E-4FDD-9A39-F970FAB90A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495" y="1815550"/>
            <a:ext cx="519897" cy="477672"/>
          </a:xfrm>
          <a:prstGeom prst="rect">
            <a:avLst/>
          </a:prstGeom>
        </p:spPr>
      </p:pic>
      <p:sp>
        <p:nvSpPr>
          <p:cNvPr id="38" name="Lágrima 37">
            <a:extLst>
              <a:ext uri="{FF2B5EF4-FFF2-40B4-BE49-F238E27FC236}">
                <a16:creationId xmlns:a16="http://schemas.microsoft.com/office/drawing/2014/main" id="{7F36F53A-2432-41BB-92B4-B7C505F1F459}"/>
              </a:ext>
            </a:extLst>
          </p:cNvPr>
          <p:cNvSpPr/>
          <p:nvPr/>
        </p:nvSpPr>
        <p:spPr>
          <a:xfrm rot="8236313">
            <a:off x="6207538" y="2259901"/>
            <a:ext cx="540000" cy="540000"/>
          </a:xfrm>
          <a:prstGeom prst="teardrop">
            <a:avLst>
              <a:gd name="adj" fmla="val 160909"/>
            </a:avLst>
          </a:prstGeom>
          <a:solidFill>
            <a:srgbClr val="FF4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9" name="Imagem 38">
            <a:extLst>
              <a:ext uri="{FF2B5EF4-FFF2-40B4-BE49-F238E27FC236}">
                <a16:creationId xmlns:a16="http://schemas.microsoft.com/office/drawing/2014/main" id="{59ECB1C1-8282-4E6D-A25B-A5551CB1E9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4011" y="2293222"/>
            <a:ext cx="519897" cy="477672"/>
          </a:xfrm>
          <a:prstGeom prst="rect">
            <a:avLst/>
          </a:prstGeom>
        </p:spPr>
      </p:pic>
      <p:sp>
        <p:nvSpPr>
          <p:cNvPr id="24" name="Lágrima 23">
            <a:extLst>
              <a:ext uri="{FF2B5EF4-FFF2-40B4-BE49-F238E27FC236}">
                <a16:creationId xmlns:a16="http://schemas.microsoft.com/office/drawing/2014/main" id="{7D951514-3594-4006-8922-156A30925E73}"/>
              </a:ext>
            </a:extLst>
          </p:cNvPr>
          <p:cNvSpPr/>
          <p:nvPr/>
        </p:nvSpPr>
        <p:spPr>
          <a:xfrm rot="8236313">
            <a:off x="10964557" y="2181594"/>
            <a:ext cx="540000" cy="540000"/>
          </a:xfrm>
          <a:prstGeom prst="teardrop">
            <a:avLst>
              <a:gd name="adj" fmla="val 160909"/>
            </a:avLst>
          </a:prstGeom>
          <a:solidFill>
            <a:srgbClr val="FF4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2" name="Imagem 31">
            <a:extLst>
              <a:ext uri="{FF2B5EF4-FFF2-40B4-BE49-F238E27FC236}">
                <a16:creationId xmlns:a16="http://schemas.microsoft.com/office/drawing/2014/main" id="{426A134F-CF24-45DD-9DCE-D7486E3A98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1030" y="2214915"/>
            <a:ext cx="519897" cy="477672"/>
          </a:xfrm>
          <a:prstGeom prst="rect">
            <a:avLst/>
          </a:prstGeom>
        </p:spPr>
      </p:pic>
      <p:grpSp>
        <p:nvGrpSpPr>
          <p:cNvPr id="2" name="Agrupar 1">
            <a:extLst>
              <a:ext uri="{FF2B5EF4-FFF2-40B4-BE49-F238E27FC236}">
                <a16:creationId xmlns:a16="http://schemas.microsoft.com/office/drawing/2014/main" id="{77C18CFB-A11F-4A19-9263-A4D78AEA17CE}"/>
              </a:ext>
            </a:extLst>
          </p:cNvPr>
          <p:cNvGrpSpPr/>
          <p:nvPr/>
        </p:nvGrpSpPr>
        <p:grpSpPr>
          <a:xfrm>
            <a:off x="10310494" y="803875"/>
            <a:ext cx="546370" cy="540000"/>
            <a:chOff x="10310494" y="803875"/>
            <a:chExt cx="546370" cy="540000"/>
          </a:xfrm>
        </p:grpSpPr>
        <p:sp>
          <p:nvSpPr>
            <p:cNvPr id="33" name="Lágrima 32">
              <a:extLst>
                <a:ext uri="{FF2B5EF4-FFF2-40B4-BE49-F238E27FC236}">
                  <a16:creationId xmlns:a16="http://schemas.microsoft.com/office/drawing/2014/main" id="{200D5E99-EE21-4868-B8DA-8303E890BBD3}"/>
                </a:ext>
              </a:extLst>
            </p:cNvPr>
            <p:cNvSpPr/>
            <p:nvPr/>
          </p:nvSpPr>
          <p:spPr>
            <a:xfrm rot="8236313">
              <a:off x="10310494" y="803875"/>
              <a:ext cx="540000" cy="540000"/>
            </a:xfrm>
            <a:prstGeom prst="teardrop">
              <a:avLst>
                <a:gd name="adj" fmla="val 160909"/>
              </a:avLst>
            </a:prstGeom>
            <a:solidFill>
              <a:srgbClr val="FF4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6" name="Imagem 35">
              <a:extLst>
                <a:ext uri="{FF2B5EF4-FFF2-40B4-BE49-F238E27FC236}">
                  <a16:creationId xmlns:a16="http://schemas.microsoft.com/office/drawing/2014/main" id="{FBA553DD-51DF-4026-95D0-4CAA620A91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6967" y="837196"/>
              <a:ext cx="519897" cy="477672"/>
            </a:xfrm>
            <a:prstGeom prst="rect">
              <a:avLst/>
            </a:prstGeom>
          </p:spPr>
        </p:pic>
      </p:grpSp>
      <p:grpSp>
        <p:nvGrpSpPr>
          <p:cNvPr id="37" name="Agrupar 36">
            <a:extLst>
              <a:ext uri="{FF2B5EF4-FFF2-40B4-BE49-F238E27FC236}">
                <a16:creationId xmlns:a16="http://schemas.microsoft.com/office/drawing/2014/main" id="{AEA52CCC-570D-4E6D-811E-9447F5BFE41B}"/>
              </a:ext>
            </a:extLst>
          </p:cNvPr>
          <p:cNvGrpSpPr/>
          <p:nvPr/>
        </p:nvGrpSpPr>
        <p:grpSpPr>
          <a:xfrm>
            <a:off x="4490379" y="1724378"/>
            <a:ext cx="546370" cy="540000"/>
            <a:chOff x="10310494" y="803875"/>
            <a:chExt cx="546370" cy="540000"/>
          </a:xfrm>
        </p:grpSpPr>
        <p:sp>
          <p:nvSpPr>
            <p:cNvPr id="40" name="Lágrima 39">
              <a:extLst>
                <a:ext uri="{FF2B5EF4-FFF2-40B4-BE49-F238E27FC236}">
                  <a16:creationId xmlns:a16="http://schemas.microsoft.com/office/drawing/2014/main" id="{50165760-4E98-4A0F-8F64-256269E9CBC3}"/>
                </a:ext>
              </a:extLst>
            </p:cNvPr>
            <p:cNvSpPr/>
            <p:nvPr/>
          </p:nvSpPr>
          <p:spPr>
            <a:xfrm rot="8236313">
              <a:off x="10310494" y="803875"/>
              <a:ext cx="540000" cy="540000"/>
            </a:xfrm>
            <a:prstGeom prst="teardrop">
              <a:avLst>
                <a:gd name="adj" fmla="val 160909"/>
              </a:avLst>
            </a:prstGeom>
            <a:solidFill>
              <a:srgbClr val="FF4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1" name="Imagem 40">
              <a:extLst>
                <a:ext uri="{FF2B5EF4-FFF2-40B4-BE49-F238E27FC236}">
                  <a16:creationId xmlns:a16="http://schemas.microsoft.com/office/drawing/2014/main" id="{3E663B58-D4D4-4060-9823-4878273ABA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6967" y="837196"/>
              <a:ext cx="519897" cy="477672"/>
            </a:xfrm>
            <a:prstGeom prst="rect">
              <a:avLst/>
            </a:prstGeom>
          </p:spPr>
        </p:pic>
      </p:grpSp>
      <p:grpSp>
        <p:nvGrpSpPr>
          <p:cNvPr id="45" name="Agrupar 44">
            <a:extLst>
              <a:ext uri="{FF2B5EF4-FFF2-40B4-BE49-F238E27FC236}">
                <a16:creationId xmlns:a16="http://schemas.microsoft.com/office/drawing/2014/main" id="{C90C3620-FCDB-4D47-AEC6-FEB0F0241AA2}"/>
              </a:ext>
            </a:extLst>
          </p:cNvPr>
          <p:cNvGrpSpPr/>
          <p:nvPr/>
        </p:nvGrpSpPr>
        <p:grpSpPr>
          <a:xfrm>
            <a:off x="10013860" y="4286860"/>
            <a:ext cx="546370" cy="540000"/>
            <a:chOff x="10310494" y="803875"/>
            <a:chExt cx="546370" cy="540000"/>
          </a:xfrm>
        </p:grpSpPr>
        <p:sp>
          <p:nvSpPr>
            <p:cNvPr id="46" name="Lágrima 45">
              <a:extLst>
                <a:ext uri="{FF2B5EF4-FFF2-40B4-BE49-F238E27FC236}">
                  <a16:creationId xmlns:a16="http://schemas.microsoft.com/office/drawing/2014/main" id="{1AD19600-CF50-4BDE-8A71-7F0016E04B18}"/>
                </a:ext>
              </a:extLst>
            </p:cNvPr>
            <p:cNvSpPr/>
            <p:nvPr/>
          </p:nvSpPr>
          <p:spPr>
            <a:xfrm rot="8236313">
              <a:off x="10310494" y="803875"/>
              <a:ext cx="540000" cy="540000"/>
            </a:xfrm>
            <a:prstGeom prst="teardrop">
              <a:avLst>
                <a:gd name="adj" fmla="val 160909"/>
              </a:avLst>
            </a:prstGeom>
            <a:solidFill>
              <a:srgbClr val="FF4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7" name="Imagem 46">
              <a:extLst>
                <a:ext uri="{FF2B5EF4-FFF2-40B4-BE49-F238E27FC236}">
                  <a16:creationId xmlns:a16="http://schemas.microsoft.com/office/drawing/2014/main" id="{510E7706-BB68-48AF-A13F-0988D4212F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6967" y="837196"/>
              <a:ext cx="519897" cy="477672"/>
            </a:xfrm>
            <a:prstGeom prst="rect">
              <a:avLst/>
            </a:prstGeom>
          </p:spPr>
        </p:pic>
      </p:grpSp>
      <p:grpSp>
        <p:nvGrpSpPr>
          <p:cNvPr id="48" name="Agrupar 47">
            <a:extLst>
              <a:ext uri="{FF2B5EF4-FFF2-40B4-BE49-F238E27FC236}">
                <a16:creationId xmlns:a16="http://schemas.microsoft.com/office/drawing/2014/main" id="{8B766736-2D68-4B94-81F6-BFC5390ED6DF}"/>
              </a:ext>
            </a:extLst>
          </p:cNvPr>
          <p:cNvGrpSpPr/>
          <p:nvPr/>
        </p:nvGrpSpPr>
        <p:grpSpPr>
          <a:xfrm>
            <a:off x="9089789" y="4050181"/>
            <a:ext cx="546370" cy="540000"/>
            <a:chOff x="10310494" y="803875"/>
            <a:chExt cx="546370" cy="540000"/>
          </a:xfrm>
        </p:grpSpPr>
        <p:sp>
          <p:nvSpPr>
            <p:cNvPr id="49" name="Lágrima 48">
              <a:extLst>
                <a:ext uri="{FF2B5EF4-FFF2-40B4-BE49-F238E27FC236}">
                  <a16:creationId xmlns:a16="http://schemas.microsoft.com/office/drawing/2014/main" id="{197191C5-BFC0-405F-A2E0-6FA33DCD58E0}"/>
                </a:ext>
              </a:extLst>
            </p:cNvPr>
            <p:cNvSpPr/>
            <p:nvPr/>
          </p:nvSpPr>
          <p:spPr>
            <a:xfrm rot="8236313">
              <a:off x="10310494" y="803875"/>
              <a:ext cx="540000" cy="540000"/>
            </a:xfrm>
            <a:prstGeom prst="teardrop">
              <a:avLst>
                <a:gd name="adj" fmla="val 160909"/>
              </a:avLst>
            </a:prstGeom>
            <a:solidFill>
              <a:srgbClr val="FF4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0" name="Imagem 49">
              <a:extLst>
                <a:ext uri="{FF2B5EF4-FFF2-40B4-BE49-F238E27FC236}">
                  <a16:creationId xmlns:a16="http://schemas.microsoft.com/office/drawing/2014/main" id="{0B2B2117-8DBD-4E92-9664-256F4700CF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6967" y="837196"/>
              <a:ext cx="519897" cy="477672"/>
            </a:xfrm>
            <a:prstGeom prst="rect">
              <a:avLst/>
            </a:prstGeom>
          </p:spPr>
        </p:pic>
      </p:grpSp>
      <p:pic>
        <p:nvPicPr>
          <p:cNvPr id="51" name="Imagem 50">
            <a:extLst>
              <a:ext uri="{FF2B5EF4-FFF2-40B4-BE49-F238E27FC236}">
                <a16:creationId xmlns:a16="http://schemas.microsoft.com/office/drawing/2014/main" id="{3C1005AC-4714-4957-BEDB-5E3D29F697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4062" y="5930282"/>
            <a:ext cx="1161186" cy="739773"/>
          </a:xfrm>
          <a:prstGeom prst="rect">
            <a:avLst/>
          </a:prstGeom>
        </p:spPr>
      </p:pic>
    </p:spTree>
    <p:extLst>
      <p:ext uri="{BB962C8B-B14F-4D97-AF65-F5344CB8AC3E}">
        <p14:creationId xmlns:p14="http://schemas.microsoft.com/office/powerpoint/2010/main" val="426536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14114F3B-5EC3-4841-B9E6-39511F322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1" name="Text Placeholder 19">
            <a:extLst>
              <a:ext uri="{FF2B5EF4-FFF2-40B4-BE49-F238E27FC236}">
                <a16:creationId xmlns:a16="http://schemas.microsoft.com/office/drawing/2014/main" id="{6138E31B-F4CF-4835-AF48-088E8C26997C}"/>
              </a:ext>
            </a:extLst>
          </p:cNvPr>
          <p:cNvSpPr txBox="1">
            <a:spLocks/>
          </p:cNvSpPr>
          <p:nvPr/>
        </p:nvSpPr>
        <p:spPr>
          <a:xfrm>
            <a:off x="1788343" y="1213412"/>
            <a:ext cx="2624322" cy="369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ID" sz="2200" dirty="0">
                <a:solidFill>
                  <a:srgbClr val="FF4712"/>
                </a:solidFill>
                <a:latin typeface="Gentona"/>
              </a:rPr>
              <a:t>INVESTIMENTOS</a:t>
            </a:r>
          </a:p>
        </p:txBody>
      </p:sp>
      <p:sp>
        <p:nvSpPr>
          <p:cNvPr id="82" name="Text Placeholder 19">
            <a:extLst>
              <a:ext uri="{FF2B5EF4-FFF2-40B4-BE49-F238E27FC236}">
                <a16:creationId xmlns:a16="http://schemas.microsoft.com/office/drawing/2014/main" id="{82031744-92D6-40EE-A389-09853EA49AEE}"/>
              </a:ext>
            </a:extLst>
          </p:cNvPr>
          <p:cNvSpPr txBox="1">
            <a:spLocks/>
          </p:cNvSpPr>
          <p:nvPr/>
        </p:nvSpPr>
        <p:spPr>
          <a:xfrm>
            <a:off x="1031280" y="1504504"/>
            <a:ext cx="3381385" cy="1449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pt-BR" sz="1800" dirty="0">
                <a:solidFill>
                  <a:srgbClr val="E6E6E6"/>
                </a:solidFill>
                <a:latin typeface="Gentona"/>
              </a:rPr>
              <a:t>Economistas, Consultores de Valores Mobiliários e Analistas de Investimentos altamente qualificados, com conhecimento de mercado financeiro em atendimento presencial e online.</a:t>
            </a:r>
          </a:p>
        </p:txBody>
      </p:sp>
      <p:sp>
        <p:nvSpPr>
          <p:cNvPr id="85" name="Text Placeholder 19">
            <a:extLst>
              <a:ext uri="{FF2B5EF4-FFF2-40B4-BE49-F238E27FC236}">
                <a16:creationId xmlns:a16="http://schemas.microsoft.com/office/drawing/2014/main" id="{895231A5-5C3C-494D-82C3-13DD451A9BAB}"/>
              </a:ext>
            </a:extLst>
          </p:cNvPr>
          <p:cNvSpPr txBox="1">
            <a:spLocks/>
          </p:cNvSpPr>
          <p:nvPr/>
        </p:nvSpPr>
        <p:spPr>
          <a:xfrm>
            <a:off x="747816" y="4161048"/>
            <a:ext cx="3664849" cy="188639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pt-BR" sz="1800" dirty="0">
                <a:solidFill>
                  <a:srgbClr val="E6E6E6"/>
                </a:solidFill>
                <a:latin typeface="Gentona"/>
              </a:rPr>
              <a:t>Compliance Officer e equipe jurídica com responsabilidade pelo cumprimento das regras, políticas, procedimentos, controles de riscos, Compliance e PLD – Prevenção e Lavagem de Dinheiro proporcionando segurança aos nossos clientes.</a:t>
            </a:r>
          </a:p>
        </p:txBody>
      </p:sp>
      <p:sp>
        <p:nvSpPr>
          <p:cNvPr id="86" name="Text Placeholder 19">
            <a:extLst>
              <a:ext uri="{FF2B5EF4-FFF2-40B4-BE49-F238E27FC236}">
                <a16:creationId xmlns:a16="http://schemas.microsoft.com/office/drawing/2014/main" id="{E0D4BF09-4ACB-41F5-A875-E00EE24EE8E1}"/>
              </a:ext>
            </a:extLst>
          </p:cNvPr>
          <p:cNvSpPr txBox="1">
            <a:spLocks/>
          </p:cNvSpPr>
          <p:nvPr/>
        </p:nvSpPr>
        <p:spPr>
          <a:xfrm>
            <a:off x="4522862" y="2131877"/>
            <a:ext cx="3540057" cy="4194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D" sz="2200" dirty="0">
                <a:solidFill>
                  <a:srgbClr val="FF4712"/>
                </a:solidFill>
                <a:latin typeface="Gentona"/>
              </a:rPr>
              <a:t>BACK OFFICE</a:t>
            </a:r>
          </a:p>
        </p:txBody>
      </p:sp>
      <p:sp>
        <p:nvSpPr>
          <p:cNvPr id="89" name="Text Placeholder 19">
            <a:extLst>
              <a:ext uri="{FF2B5EF4-FFF2-40B4-BE49-F238E27FC236}">
                <a16:creationId xmlns:a16="http://schemas.microsoft.com/office/drawing/2014/main" id="{CADA3A4C-4391-4C34-A3BC-2937FF17369F}"/>
              </a:ext>
            </a:extLst>
          </p:cNvPr>
          <p:cNvSpPr txBox="1">
            <a:spLocks/>
          </p:cNvSpPr>
          <p:nvPr/>
        </p:nvSpPr>
        <p:spPr>
          <a:xfrm>
            <a:off x="4508545" y="2566542"/>
            <a:ext cx="3291091" cy="159530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800" dirty="0">
                <a:solidFill>
                  <a:srgbClr val="E6E6E6"/>
                </a:solidFill>
                <a:latin typeface="Gentona"/>
              </a:rPr>
              <a:t>O melhor e mais eficiente atendimento ao cliente do mercado, com agilidade e receptividade, auxiliando o nosso cliente em suas demandas administrativas.</a:t>
            </a:r>
          </a:p>
        </p:txBody>
      </p:sp>
      <p:sp>
        <p:nvSpPr>
          <p:cNvPr id="44" name="Text Placeholder 19">
            <a:extLst>
              <a:ext uri="{FF2B5EF4-FFF2-40B4-BE49-F238E27FC236}">
                <a16:creationId xmlns:a16="http://schemas.microsoft.com/office/drawing/2014/main" id="{52859772-E65F-4516-89EB-F787DB2B87B3}"/>
              </a:ext>
            </a:extLst>
          </p:cNvPr>
          <p:cNvSpPr txBox="1">
            <a:spLocks/>
          </p:cNvSpPr>
          <p:nvPr/>
        </p:nvSpPr>
        <p:spPr>
          <a:xfrm>
            <a:off x="958128" y="3480783"/>
            <a:ext cx="3454537" cy="369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ID" sz="2200" dirty="0">
                <a:solidFill>
                  <a:srgbClr val="FF4712"/>
                </a:solidFill>
                <a:latin typeface="Gentona"/>
              </a:rPr>
              <a:t>COMPLIANCE E GESTÃO</a:t>
            </a:r>
          </a:p>
        </p:txBody>
      </p:sp>
      <p:sp>
        <p:nvSpPr>
          <p:cNvPr id="54" name="Text Placeholder 19">
            <a:extLst>
              <a:ext uri="{FF2B5EF4-FFF2-40B4-BE49-F238E27FC236}">
                <a16:creationId xmlns:a16="http://schemas.microsoft.com/office/drawing/2014/main" id="{B0918C9F-D800-4634-97CE-992A4AF2B255}"/>
              </a:ext>
            </a:extLst>
          </p:cNvPr>
          <p:cNvSpPr txBox="1">
            <a:spLocks/>
          </p:cNvSpPr>
          <p:nvPr/>
        </p:nvSpPr>
        <p:spPr>
          <a:xfrm>
            <a:off x="4525990" y="4161048"/>
            <a:ext cx="3006673" cy="369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D" sz="2200" dirty="0">
                <a:solidFill>
                  <a:srgbClr val="FF4712"/>
                </a:solidFill>
                <a:latin typeface="Gentona"/>
              </a:rPr>
              <a:t>CONSULTORES</a:t>
            </a:r>
          </a:p>
        </p:txBody>
      </p:sp>
      <p:sp>
        <p:nvSpPr>
          <p:cNvPr id="55" name="Text Placeholder 19">
            <a:extLst>
              <a:ext uri="{FF2B5EF4-FFF2-40B4-BE49-F238E27FC236}">
                <a16:creationId xmlns:a16="http://schemas.microsoft.com/office/drawing/2014/main" id="{9B997683-6861-4283-B442-0F7497513B40}"/>
              </a:ext>
            </a:extLst>
          </p:cNvPr>
          <p:cNvSpPr txBox="1">
            <a:spLocks/>
          </p:cNvSpPr>
          <p:nvPr/>
        </p:nvSpPr>
        <p:spPr>
          <a:xfrm>
            <a:off x="4549888" y="4556238"/>
            <a:ext cx="4262935" cy="169958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800" dirty="0">
                <a:solidFill>
                  <a:srgbClr val="E6E6E6"/>
                </a:solidFill>
                <a:latin typeface="Gentona"/>
              </a:rPr>
              <a:t>Atendimento externo composto por profissionais de mercado financeiro e com conhecimento amplo de previdência na assistência presencial e online ao cliente.</a:t>
            </a:r>
          </a:p>
        </p:txBody>
      </p:sp>
      <p:pic>
        <p:nvPicPr>
          <p:cNvPr id="19" name="Imagem 18">
            <a:extLst>
              <a:ext uri="{FF2B5EF4-FFF2-40B4-BE49-F238E27FC236}">
                <a16:creationId xmlns:a16="http://schemas.microsoft.com/office/drawing/2014/main" id="{8DE59BFE-5C8F-48A5-967D-028F0A2C2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062" y="5930282"/>
            <a:ext cx="1161186" cy="739773"/>
          </a:xfrm>
          <a:prstGeom prst="rect">
            <a:avLst/>
          </a:prstGeom>
        </p:spPr>
      </p:pic>
      <p:pic>
        <p:nvPicPr>
          <p:cNvPr id="16" name="Imagem 15">
            <a:extLst>
              <a:ext uri="{FF2B5EF4-FFF2-40B4-BE49-F238E27FC236}">
                <a16:creationId xmlns:a16="http://schemas.microsoft.com/office/drawing/2014/main" id="{7369DA98-CA80-411B-B76E-3D724BF73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9288"/>
            <a:ext cx="1970843" cy="790000"/>
          </a:xfrm>
          <a:prstGeom prst="rect">
            <a:avLst/>
          </a:prstGeom>
        </p:spPr>
      </p:pic>
      <p:pic>
        <p:nvPicPr>
          <p:cNvPr id="20" name="Imagem 19">
            <a:extLst>
              <a:ext uri="{FF2B5EF4-FFF2-40B4-BE49-F238E27FC236}">
                <a16:creationId xmlns:a16="http://schemas.microsoft.com/office/drawing/2014/main" id="{5F26F518-4108-4D41-8C80-EAEED1E477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2415" y="458842"/>
            <a:ext cx="3169944" cy="3160542"/>
          </a:xfrm>
          <a:prstGeom prst="rect">
            <a:avLst/>
          </a:prstGeom>
        </p:spPr>
      </p:pic>
      <p:sp>
        <p:nvSpPr>
          <p:cNvPr id="2" name="Elipse 1">
            <a:extLst>
              <a:ext uri="{FF2B5EF4-FFF2-40B4-BE49-F238E27FC236}">
                <a16:creationId xmlns:a16="http://schemas.microsoft.com/office/drawing/2014/main" id="{2FE50EF1-1802-4260-9E97-B4D35803AD34}"/>
              </a:ext>
            </a:extLst>
          </p:cNvPr>
          <p:cNvSpPr/>
          <p:nvPr/>
        </p:nvSpPr>
        <p:spPr>
          <a:xfrm>
            <a:off x="9210910" y="1067743"/>
            <a:ext cx="1942740" cy="1942740"/>
          </a:xfrm>
          <a:prstGeom prst="ellipse">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Gentona"/>
            </a:endParaRPr>
          </a:p>
        </p:txBody>
      </p:sp>
    </p:spTree>
    <p:extLst>
      <p:ext uri="{BB962C8B-B14F-4D97-AF65-F5344CB8AC3E}">
        <p14:creationId xmlns:p14="http://schemas.microsoft.com/office/powerpoint/2010/main" val="140983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BC41EFF-4DEE-4E7A-B924-4DE8686BF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12192000" cy="6858000"/>
          </a:xfrm>
          <a:prstGeom prst="rect">
            <a:avLst/>
          </a:prstGeom>
        </p:spPr>
      </p:pic>
      <p:pic>
        <p:nvPicPr>
          <p:cNvPr id="13" name="Imagem 12">
            <a:extLst>
              <a:ext uri="{FF2B5EF4-FFF2-40B4-BE49-F238E27FC236}">
                <a16:creationId xmlns:a16="http://schemas.microsoft.com/office/drawing/2014/main" id="{664DD2BA-0006-49FA-8D51-F130DBB0B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062" y="5930282"/>
            <a:ext cx="1161186" cy="739773"/>
          </a:xfrm>
          <a:prstGeom prst="rect">
            <a:avLst/>
          </a:prstGeom>
        </p:spPr>
      </p:pic>
      <p:sp>
        <p:nvSpPr>
          <p:cNvPr id="85" name="CaixaDeTexto 84">
            <a:extLst>
              <a:ext uri="{FF2B5EF4-FFF2-40B4-BE49-F238E27FC236}">
                <a16:creationId xmlns:a16="http://schemas.microsoft.com/office/drawing/2014/main" id="{2E898796-04F5-4A84-B192-F48B1CD40978}"/>
              </a:ext>
            </a:extLst>
          </p:cNvPr>
          <p:cNvSpPr txBox="1"/>
          <p:nvPr/>
        </p:nvSpPr>
        <p:spPr>
          <a:xfrm>
            <a:off x="2183904" y="164506"/>
            <a:ext cx="4627713" cy="1323439"/>
          </a:xfrm>
          <a:prstGeom prst="rect">
            <a:avLst/>
          </a:prstGeom>
          <a:noFill/>
        </p:spPr>
        <p:txBody>
          <a:bodyPr wrap="square" rtlCol="0">
            <a:spAutoFit/>
          </a:bodyPr>
          <a:lstStyle/>
          <a:p>
            <a:r>
              <a:rPr lang="pt-BR" sz="4000" b="1" dirty="0">
                <a:solidFill>
                  <a:srgbClr val="FF4712"/>
                </a:solidFill>
                <a:latin typeface="Gentona"/>
              </a:rPr>
              <a:t>NOSSOS SERVIÇOS</a:t>
            </a:r>
          </a:p>
        </p:txBody>
      </p:sp>
      <p:pic>
        <p:nvPicPr>
          <p:cNvPr id="16" name="Imagem 15">
            <a:extLst>
              <a:ext uri="{FF2B5EF4-FFF2-40B4-BE49-F238E27FC236}">
                <a16:creationId xmlns:a16="http://schemas.microsoft.com/office/drawing/2014/main" id="{40525905-E41A-446C-9235-350954BC9C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9288"/>
            <a:ext cx="1970843" cy="790000"/>
          </a:xfrm>
          <a:prstGeom prst="rect">
            <a:avLst/>
          </a:prstGeom>
        </p:spPr>
      </p:pic>
      <p:pic>
        <p:nvPicPr>
          <p:cNvPr id="4" name="Imagem 3">
            <a:extLst>
              <a:ext uri="{FF2B5EF4-FFF2-40B4-BE49-F238E27FC236}">
                <a16:creationId xmlns:a16="http://schemas.microsoft.com/office/drawing/2014/main" id="{1334F83C-A531-48C7-8EDB-ABC73E9B09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0" y="1115324"/>
            <a:ext cx="11185122" cy="6001917"/>
          </a:xfrm>
          <a:prstGeom prst="rect">
            <a:avLst/>
          </a:prstGeom>
        </p:spPr>
      </p:pic>
    </p:spTree>
    <p:extLst>
      <p:ext uri="{BB962C8B-B14F-4D97-AF65-F5344CB8AC3E}">
        <p14:creationId xmlns:p14="http://schemas.microsoft.com/office/powerpoint/2010/main" val="342695211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TotalTime>
  <Words>1560</Words>
  <Application>Microsoft Office PowerPoint</Application>
  <PresentationFormat>Widescreen</PresentationFormat>
  <Paragraphs>164</Paragraphs>
  <Slides>33</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33</vt:i4>
      </vt:variant>
    </vt:vector>
  </HeadingPairs>
  <TitlesOfParts>
    <vt:vector size="40" baseType="lpstr">
      <vt:lpstr>Aptos</vt:lpstr>
      <vt:lpstr>Arial</vt:lpstr>
      <vt:lpstr>Calibri</vt:lpstr>
      <vt:lpstr>Calibri Light</vt:lpstr>
      <vt:lpstr>Gentona</vt:lpstr>
      <vt:lpstr>Gentona Book</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Sérgio Pinho   sergio@creditoemercado.com.br (11) 98348-9316 / (11) 3074-9400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Gustavo</dc:creator>
  <cp:lastModifiedBy>W10</cp:lastModifiedBy>
  <cp:revision>5</cp:revision>
  <dcterms:created xsi:type="dcterms:W3CDTF">2023-11-28T15:16:33Z</dcterms:created>
  <dcterms:modified xsi:type="dcterms:W3CDTF">2024-04-18T15:02:45Z</dcterms:modified>
</cp:coreProperties>
</file>